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Garet 1" charset="1" panose="00000000000000000000"/>
      <p:regular r:id="rId16"/>
    </p:embeddedFont>
    <p:embeddedFont>
      <p:font typeface="Garet 1 Bold" charset="1" panose="00000000000000000000"/>
      <p:regular r:id="rId17"/>
    </p:embeddedFont>
    <p:embeddedFont>
      <p:font typeface="Garet 2" charset="1" panose="00000000000000000000"/>
      <p:regular r:id="rId18"/>
    </p:embeddedFont>
    <p:embeddedFont>
      <p:font typeface="Garet 2 Bold" charset="1" panose="00000000000000000000"/>
      <p:regular r:id="rId19"/>
    </p:embeddedFont>
    <p:embeddedFont>
      <p:font typeface="Garet 2 Italics" charset="1" panose="00000000000000000000"/>
      <p:regular r:id="rId20"/>
    </p:embeddedFont>
    <p:embeddedFont>
      <p:font typeface="Garet 2 Bold Italics" charset="1" panose="00000000000000000000"/>
      <p:regular r:id="rId21"/>
    </p:embeddedFont>
    <p:embeddedFont>
      <p:font typeface="Garet Book" charset="1" panose="00000000000000000000"/>
      <p:regular r:id="rId22"/>
    </p:embeddedFont>
    <p:embeddedFont>
      <p:font typeface="Garet ExtraBold 1" charset="1" panose="00000000000000000000"/>
      <p:regular r:id="rId23"/>
    </p:embeddedFont>
    <p:embeddedFont>
      <p:font typeface="Garet ExtraBold 1 Bold" charset="1" panose="00000000000000000000"/>
      <p:regular r:id="rId24"/>
    </p:embeddedFont>
    <p:embeddedFont>
      <p:font typeface="Garet ExtraBold 2" charset="1" panose="00000000000000000000"/>
      <p:regular r:id="rId25"/>
    </p:embeddedFont>
    <p:embeddedFont>
      <p:font typeface="Garet ExtraBold 2 Bold" charset="1" panose="00000000000000000000"/>
      <p:regular r:id="rId26"/>
    </p:embeddedFont>
    <p:embeddedFont>
      <p:font typeface="Garet ExtraBold 2 Italics" charset="1" panose="00000000000000000000"/>
      <p:regular r:id="rId27"/>
    </p:embeddedFont>
    <p:embeddedFont>
      <p:font typeface="Garet ExtraBold 2 Bold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48"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50.jpe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57.jpe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623198"/>
            <a:ext cx="2909208" cy="635102"/>
            <a:chOff x="0" y="0"/>
            <a:chExt cx="3025089" cy="660400"/>
          </a:xfrm>
        </p:grpSpPr>
        <p:sp>
          <p:nvSpPr>
            <p:cNvPr name="Freeform 3" id="3"/>
            <p:cNvSpPr/>
            <p:nvPr/>
          </p:nvSpPr>
          <p:spPr>
            <a:xfrm flipH="false" flipV="false" rot="0">
              <a:off x="0" y="0"/>
              <a:ext cx="3025089" cy="660400"/>
            </a:xfrm>
            <a:custGeom>
              <a:avLst/>
              <a:gdLst/>
              <a:ahLst/>
              <a:cxnLst/>
              <a:rect r="r" b="b" t="t" l="l"/>
              <a:pathLst>
                <a:path h="660400" w="3025089">
                  <a:moveTo>
                    <a:pt x="2900629" y="660400"/>
                  </a:moveTo>
                  <a:lnTo>
                    <a:pt x="124460" y="660400"/>
                  </a:lnTo>
                  <a:cubicBezTo>
                    <a:pt x="55880" y="660400"/>
                    <a:pt x="0" y="604520"/>
                    <a:pt x="0" y="535940"/>
                  </a:cubicBezTo>
                  <a:lnTo>
                    <a:pt x="0" y="124460"/>
                  </a:lnTo>
                  <a:cubicBezTo>
                    <a:pt x="0" y="55880"/>
                    <a:pt x="55880" y="0"/>
                    <a:pt x="124460" y="0"/>
                  </a:cubicBezTo>
                  <a:lnTo>
                    <a:pt x="2900629" y="0"/>
                  </a:lnTo>
                  <a:cubicBezTo>
                    <a:pt x="2969209" y="0"/>
                    <a:pt x="3025089" y="55880"/>
                    <a:pt x="3025089" y="124460"/>
                  </a:cubicBezTo>
                  <a:lnTo>
                    <a:pt x="3025089" y="535940"/>
                  </a:lnTo>
                  <a:cubicBezTo>
                    <a:pt x="3025089" y="604520"/>
                    <a:pt x="2969209" y="660400"/>
                    <a:pt x="2900629" y="660400"/>
                  </a:cubicBezTo>
                  <a:close/>
                </a:path>
              </a:pathLst>
            </a:custGeom>
            <a:solidFill>
              <a:srgbClr val="0068BF"/>
            </a:solidFill>
          </p:spPr>
        </p:sp>
      </p:grpSp>
      <p:sp>
        <p:nvSpPr>
          <p:cNvPr name="Freeform 4" id="4"/>
          <p:cNvSpPr/>
          <p:nvPr/>
        </p:nvSpPr>
        <p:spPr>
          <a:xfrm flipH="false" flipV="false" rot="0">
            <a:off x="3352256" y="8736901"/>
            <a:ext cx="362841" cy="362841"/>
          </a:xfrm>
          <a:custGeom>
            <a:avLst/>
            <a:gdLst/>
            <a:ahLst/>
            <a:cxnLst/>
            <a:rect r="r" b="b" t="t" l="l"/>
            <a:pathLst>
              <a:path h="362841" w="362841">
                <a:moveTo>
                  <a:pt x="0" y="0"/>
                </a:moveTo>
                <a:lnTo>
                  <a:pt x="362842" y="0"/>
                </a:lnTo>
                <a:lnTo>
                  <a:pt x="362842" y="362841"/>
                </a:lnTo>
                <a:lnTo>
                  <a:pt x="0" y="362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362841" cy="362841"/>
          </a:xfrm>
          <a:custGeom>
            <a:avLst/>
            <a:gdLst/>
            <a:ahLst/>
            <a:cxnLst/>
            <a:rect r="r" b="b" t="t" l="l"/>
            <a:pathLst>
              <a:path h="362841" w="362841">
                <a:moveTo>
                  <a:pt x="0" y="0"/>
                </a:moveTo>
                <a:lnTo>
                  <a:pt x="362841" y="0"/>
                </a:lnTo>
                <a:lnTo>
                  <a:pt x="362841" y="362841"/>
                </a:lnTo>
                <a:lnTo>
                  <a:pt x="0" y="3628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009947" y="0"/>
            <a:ext cx="7278053" cy="10287000"/>
          </a:xfrm>
          <a:custGeom>
            <a:avLst/>
            <a:gdLst/>
            <a:ahLst/>
            <a:cxnLst/>
            <a:rect r="r" b="b" t="t" l="l"/>
            <a:pathLst>
              <a:path h="10287000" w="7278053">
                <a:moveTo>
                  <a:pt x="0" y="0"/>
                </a:moveTo>
                <a:lnTo>
                  <a:pt x="7278053" y="0"/>
                </a:lnTo>
                <a:lnTo>
                  <a:pt x="7278053"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263564" y="8734131"/>
            <a:ext cx="1671472" cy="365760"/>
          </a:xfrm>
          <a:prstGeom prst="rect">
            <a:avLst/>
          </a:prstGeom>
        </p:spPr>
        <p:txBody>
          <a:bodyPr anchor="t" rtlCol="false" tIns="0" lIns="0" bIns="0" rIns="0">
            <a:spAutoFit/>
          </a:bodyPr>
          <a:lstStyle/>
          <a:p>
            <a:pPr>
              <a:lnSpc>
                <a:spcPts val="2940"/>
              </a:lnSpc>
            </a:pPr>
            <a:r>
              <a:rPr lang="en-US" sz="2100">
                <a:solidFill>
                  <a:srgbClr val="FFFFFF"/>
                </a:solidFill>
                <a:latin typeface="Garet 1 Bold"/>
              </a:rPr>
              <a:t>Lets Roll</a:t>
            </a:r>
          </a:p>
        </p:txBody>
      </p:sp>
      <p:sp>
        <p:nvSpPr>
          <p:cNvPr name="TextBox 8" id="8"/>
          <p:cNvSpPr txBox="true"/>
          <p:nvPr/>
        </p:nvSpPr>
        <p:spPr>
          <a:xfrm rot="0">
            <a:off x="1028700" y="2287597"/>
            <a:ext cx="8115300" cy="3286125"/>
          </a:xfrm>
          <a:prstGeom prst="rect">
            <a:avLst/>
          </a:prstGeom>
        </p:spPr>
        <p:txBody>
          <a:bodyPr anchor="t" rtlCol="false" tIns="0" lIns="0" bIns="0" rIns="0">
            <a:spAutoFit/>
          </a:bodyPr>
          <a:lstStyle/>
          <a:p>
            <a:pPr>
              <a:lnSpc>
                <a:spcPts val="8640"/>
              </a:lnSpc>
            </a:pPr>
            <a:r>
              <a:rPr lang="en-US" sz="7200">
                <a:solidFill>
                  <a:srgbClr val="000000"/>
                </a:solidFill>
                <a:latin typeface="Garet ExtraBold 1"/>
              </a:rPr>
              <a:t>Overview and application of Database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16623148" y="5084534"/>
            <a:ext cx="1664852" cy="1403332"/>
          </a:xfrm>
          <a:custGeom>
            <a:avLst/>
            <a:gdLst/>
            <a:ahLst/>
            <a:cxnLst/>
            <a:rect r="r" b="b" t="t" l="l"/>
            <a:pathLst>
              <a:path h="1403332" w="1664852">
                <a:moveTo>
                  <a:pt x="1664852" y="0"/>
                </a:moveTo>
                <a:lnTo>
                  <a:pt x="0" y="0"/>
                </a:lnTo>
                <a:lnTo>
                  <a:pt x="0" y="1403332"/>
                </a:lnTo>
                <a:lnTo>
                  <a:pt x="1664852" y="1403332"/>
                </a:lnTo>
                <a:lnTo>
                  <a:pt x="166485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0" y="5084534"/>
            <a:ext cx="1664852" cy="1403332"/>
          </a:xfrm>
          <a:custGeom>
            <a:avLst/>
            <a:gdLst/>
            <a:ahLst/>
            <a:cxnLst/>
            <a:rect r="r" b="b" t="t" l="l"/>
            <a:pathLst>
              <a:path h="1403332" w="1664852">
                <a:moveTo>
                  <a:pt x="0" y="0"/>
                </a:moveTo>
                <a:lnTo>
                  <a:pt x="1664852" y="0"/>
                </a:lnTo>
                <a:lnTo>
                  <a:pt x="1664852" y="1403332"/>
                </a:lnTo>
                <a:lnTo>
                  <a:pt x="0" y="1403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762218" y="6297080"/>
            <a:ext cx="763563" cy="783142"/>
          </a:xfrm>
          <a:custGeom>
            <a:avLst/>
            <a:gdLst/>
            <a:ahLst/>
            <a:cxnLst/>
            <a:rect r="r" b="b" t="t" l="l"/>
            <a:pathLst>
              <a:path h="783142" w="763563">
                <a:moveTo>
                  <a:pt x="0" y="0"/>
                </a:moveTo>
                <a:lnTo>
                  <a:pt x="763564" y="0"/>
                </a:lnTo>
                <a:lnTo>
                  <a:pt x="763564" y="783142"/>
                </a:lnTo>
                <a:lnTo>
                  <a:pt x="0" y="783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425526" y="6297080"/>
            <a:ext cx="657839" cy="783142"/>
          </a:xfrm>
          <a:custGeom>
            <a:avLst/>
            <a:gdLst/>
            <a:ahLst/>
            <a:cxnLst/>
            <a:rect r="r" b="b" t="t" l="l"/>
            <a:pathLst>
              <a:path h="783142" w="657839">
                <a:moveTo>
                  <a:pt x="0" y="0"/>
                </a:moveTo>
                <a:lnTo>
                  <a:pt x="657839" y="0"/>
                </a:lnTo>
                <a:lnTo>
                  <a:pt x="657839" y="783142"/>
                </a:lnTo>
                <a:lnTo>
                  <a:pt x="0" y="783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139188" y="6297080"/>
            <a:ext cx="790055" cy="783142"/>
          </a:xfrm>
          <a:custGeom>
            <a:avLst/>
            <a:gdLst/>
            <a:ahLst/>
            <a:cxnLst/>
            <a:rect r="r" b="b" t="t" l="l"/>
            <a:pathLst>
              <a:path h="783142" w="790055">
                <a:moveTo>
                  <a:pt x="0" y="0"/>
                </a:moveTo>
                <a:lnTo>
                  <a:pt x="790055" y="0"/>
                </a:lnTo>
                <a:lnTo>
                  <a:pt x="790055" y="783142"/>
                </a:lnTo>
                <a:lnTo>
                  <a:pt x="0" y="7831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0" y="-2971800"/>
            <a:ext cx="18288000" cy="8115300"/>
          </a:xfrm>
          <a:custGeom>
            <a:avLst/>
            <a:gdLst/>
            <a:ahLst/>
            <a:cxnLst/>
            <a:rect r="r" b="b" t="t" l="l"/>
            <a:pathLst>
              <a:path h="8115300" w="18288000">
                <a:moveTo>
                  <a:pt x="0" y="0"/>
                </a:moveTo>
                <a:lnTo>
                  <a:pt x="18288000" y="0"/>
                </a:lnTo>
                <a:lnTo>
                  <a:pt x="18288000" y="8115300"/>
                </a:lnTo>
                <a:lnTo>
                  <a:pt x="0" y="8115300"/>
                </a:lnTo>
                <a:lnTo>
                  <a:pt x="0" y="0"/>
                </a:lnTo>
                <a:close/>
              </a:path>
            </a:pathLst>
          </a:custGeom>
          <a:blipFill>
            <a:blip r:embed="rId10">
              <a:alphaModFix amt="90000"/>
            </a:blip>
            <a:stretch>
              <a:fillRect l="0" t="-6338" r="0" b="-6338"/>
            </a:stretch>
          </a:blipFill>
        </p:spPr>
      </p:sp>
      <p:sp>
        <p:nvSpPr>
          <p:cNvPr name="TextBox 8" id="8"/>
          <p:cNvSpPr txBox="true"/>
          <p:nvPr/>
        </p:nvSpPr>
        <p:spPr>
          <a:xfrm rot="0">
            <a:off x="1028700" y="1739301"/>
            <a:ext cx="16230600" cy="2218689"/>
          </a:xfrm>
          <a:prstGeom prst="rect">
            <a:avLst/>
          </a:prstGeom>
        </p:spPr>
        <p:txBody>
          <a:bodyPr anchor="t" rtlCol="false" tIns="0" lIns="0" bIns="0" rIns="0">
            <a:spAutoFit/>
          </a:bodyPr>
          <a:lstStyle/>
          <a:p>
            <a:pPr algn="ctr">
              <a:lnSpc>
                <a:spcPts val="8960"/>
              </a:lnSpc>
              <a:spcBef>
                <a:spcPct val="0"/>
              </a:spcBef>
            </a:pPr>
            <a:r>
              <a:rPr lang="en-US" sz="6400">
                <a:solidFill>
                  <a:srgbClr val="FFFFFF"/>
                </a:solidFill>
                <a:latin typeface="Garet ExtraBold 2"/>
              </a:rPr>
              <a:t>How Can a Small Business Get Advantages from Big Data?</a:t>
            </a:r>
          </a:p>
        </p:txBody>
      </p:sp>
      <p:sp>
        <p:nvSpPr>
          <p:cNvPr name="TextBox 9" id="9"/>
          <p:cNvSpPr txBox="true"/>
          <p:nvPr/>
        </p:nvSpPr>
        <p:spPr>
          <a:xfrm rot="0">
            <a:off x="1343686" y="7958804"/>
            <a:ext cx="4381060" cy="1108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Garet Book Bold"/>
              </a:rPr>
              <a:t>By installing many big data provider apps or accessing the big data provider sets</a:t>
            </a:r>
          </a:p>
        </p:txBody>
      </p:sp>
      <p:sp>
        <p:nvSpPr>
          <p:cNvPr name="TextBox 10" id="10"/>
          <p:cNvSpPr txBox="true"/>
          <p:nvPr/>
        </p:nvSpPr>
        <p:spPr>
          <a:xfrm rot="0">
            <a:off x="1343686" y="7365972"/>
            <a:ext cx="4381060" cy="396159"/>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Garet 2 Bold"/>
              </a:rPr>
              <a:t>Process</a:t>
            </a:r>
          </a:p>
        </p:txBody>
      </p:sp>
      <p:sp>
        <p:nvSpPr>
          <p:cNvPr name="TextBox 11" id="11"/>
          <p:cNvSpPr txBox="true"/>
          <p:nvPr/>
        </p:nvSpPr>
        <p:spPr>
          <a:xfrm rot="0">
            <a:off x="6953470" y="7365972"/>
            <a:ext cx="4381060" cy="396159"/>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Garet 2 Bold"/>
              </a:rPr>
              <a:t>Target</a:t>
            </a:r>
          </a:p>
        </p:txBody>
      </p:sp>
      <p:sp>
        <p:nvSpPr>
          <p:cNvPr name="TextBox 12" id="12"/>
          <p:cNvSpPr txBox="true"/>
          <p:nvPr/>
        </p:nvSpPr>
        <p:spPr>
          <a:xfrm rot="0">
            <a:off x="12563255" y="7365972"/>
            <a:ext cx="4381060" cy="396159"/>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Garet 2 Bold"/>
              </a:rPr>
              <a:t>Analyze</a:t>
            </a:r>
          </a:p>
        </p:txBody>
      </p:sp>
      <p:sp>
        <p:nvSpPr>
          <p:cNvPr name="TextBox 13" id="13"/>
          <p:cNvSpPr txBox="true"/>
          <p:nvPr/>
        </p:nvSpPr>
        <p:spPr>
          <a:xfrm rot="0">
            <a:off x="6953470" y="7958804"/>
            <a:ext cx="4381060" cy="1108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Garet Book Bold"/>
              </a:rPr>
              <a:t>Seeing the trends on the Internet and making conclusions from it</a:t>
            </a:r>
          </a:p>
        </p:txBody>
      </p:sp>
      <p:sp>
        <p:nvSpPr>
          <p:cNvPr name="TextBox 14" id="14"/>
          <p:cNvSpPr txBox="true"/>
          <p:nvPr/>
        </p:nvSpPr>
        <p:spPr>
          <a:xfrm rot="0">
            <a:off x="12563915" y="7958804"/>
            <a:ext cx="4381060" cy="737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Garet Book Bold"/>
              </a:rPr>
              <a:t>Analyze the user data from social media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16881499" y="4057354"/>
            <a:ext cx="1664852" cy="1403332"/>
          </a:xfrm>
          <a:custGeom>
            <a:avLst/>
            <a:gdLst/>
            <a:ahLst/>
            <a:cxnLst/>
            <a:rect r="r" b="b" t="t" l="l"/>
            <a:pathLst>
              <a:path h="1403332" w="1664852">
                <a:moveTo>
                  <a:pt x="1664852" y="0"/>
                </a:moveTo>
                <a:lnTo>
                  <a:pt x="0" y="0"/>
                </a:lnTo>
                <a:lnTo>
                  <a:pt x="0" y="1403331"/>
                </a:lnTo>
                <a:lnTo>
                  <a:pt x="1664852" y="1403331"/>
                </a:lnTo>
                <a:lnTo>
                  <a:pt x="166485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258351" y="4057354"/>
            <a:ext cx="1664852" cy="1403332"/>
          </a:xfrm>
          <a:custGeom>
            <a:avLst/>
            <a:gdLst/>
            <a:ahLst/>
            <a:cxnLst/>
            <a:rect r="r" b="b" t="t" l="l"/>
            <a:pathLst>
              <a:path h="1403332" w="1664852">
                <a:moveTo>
                  <a:pt x="0" y="0"/>
                </a:moveTo>
                <a:lnTo>
                  <a:pt x="1664852" y="0"/>
                </a:lnTo>
                <a:lnTo>
                  <a:pt x="1664852" y="1403331"/>
                </a:lnTo>
                <a:lnTo>
                  <a:pt x="0" y="140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2971800"/>
            <a:ext cx="18288000" cy="8115300"/>
          </a:xfrm>
          <a:custGeom>
            <a:avLst/>
            <a:gdLst/>
            <a:ahLst/>
            <a:cxnLst/>
            <a:rect r="r" b="b" t="t" l="l"/>
            <a:pathLst>
              <a:path h="8115300" w="18288000">
                <a:moveTo>
                  <a:pt x="0" y="0"/>
                </a:moveTo>
                <a:lnTo>
                  <a:pt x="18288000" y="0"/>
                </a:lnTo>
                <a:lnTo>
                  <a:pt x="18288000" y="8115300"/>
                </a:lnTo>
                <a:lnTo>
                  <a:pt x="0" y="8115300"/>
                </a:lnTo>
                <a:lnTo>
                  <a:pt x="0" y="0"/>
                </a:lnTo>
                <a:close/>
              </a:path>
            </a:pathLst>
          </a:custGeom>
          <a:blipFill>
            <a:blip r:embed="rId4">
              <a:alphaModFix amt="90000"/>
            </a:blip>
            <a:stretch>
              <a:fillRect l="0" t="-9436" r="0" b="-9436"/>
            </a:stretch>
          </a:blipFill>
        </p:spPr>
      </p:sp>
      <p:sp>
        <p:nvSpPr>
          <p:cNvPr name="TextBox 5" id="5"/>
          <p:cNvSpPr txBox="true"/>
          <p:nvPr/>
        </p:nvSpPr>
        <p:spPr>
          <a:xfrm rot="0">
            <a:off x="1028700" y="1739301"/>
            <a:ext cx="16230600" cy="1085214"/>
          </a:xfrm>
          <a:prstGeom prst="rect">
            <a:avLst/>
          </a:prstGeom>
        </p:spPr>
        <p:txBody>
          <a:bodyPr anchor="t" rtlCol="false" tIns="0" lIns="0" bIns="0" rIns="0">
            <a:spAutoFit/>
          </a:bodyPr>
          <a:lstStyle/>
          <a:p>
            <a:pPr algn="ctr">
              <a:lnSpc>
                <a:spcPts val="8960"/>
              </a:lnSpc>
              <a:spcBef>
                <a:spcPct val="0"/>
              </a:spcBef>
            </a:pPr>
            <a:r>
              <a:rPr lang="en-US" sz="6400">
                <a:solidFill>
                  <a:srgbClr val="FFFFFF"/>
                </a:solidFill>
                <a:latin typeface="Garet ExtraBold 2"/>
              </a:rPr>
              <a:t>Why MongoDB?</a:t>
            </a:r>
          </a:p>
        </p:txBody>
      </p:sp>
      <p:grpSp>
        <p:nvGrpSpPr>
          <p:cNvPr name="Group 6" id="6"/>
          <p:cNvGrpSpPr/>
          <p:nvPr/>
        </p:nvGrpSpPr>
        <p:grpSpPr>
          <a:xfrm rot="0">
            <a:off x="0" y="6665796"/>
            <a:ext cx="4381060" cy="2770434"/>
            <a:chOff x="0" y="0"/>
            <a:chExt cx="5841413" cy="3693912"/>
          </a:xfrm>
        </p:grpSpPr>
        <p:sp>
          <p:nvSpPr>
            <p:cNvPr name="Freeform 7" id="7"/>
            <p:cNvSpPr/>
            <p:nvPr/>
          </p:nvSpPr>
          <p:spPr>
            <a:xfrm flipH="false" flipV="false" rot="0">
              <a:off x="2394003" y="0"/>
              <a:ext cx="1053406" cy="1044189"/>
            </a:xfrm>
            <a:custGeom>
              <a:avLst/>
              <a:gdLst/>
              <a:ahLst/>
              <a:cxnLst/>
              <a:rect r="r" b="b" t="t" l="l"/>
              <a:pathLst>
                <a:path h="1044189" w="1053406">
                  <a:moveTo>
                    <a:pt x="0" y="0"/>
                  </a:moveTo>
                  <a:lnTo>
                    <a:pt x="1053407" y="0"/>
                  </a:lnTo>
                  <a:lnTo>
                    <a:pt x="1053407" y="1044189"/>
                  </a:lnTo>
                  <a:lnTo>
                    <a:pt x="0" y="1044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0" y="2231507"/>
              <a:ext cx="5841413" cy="146240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Garet Book Bold"/>
                </a:rPr>
                <a:t>MongoDB's document-based data model provides flexibility in schema design.</a:t>
              </a:r>
            </a:p>
          </p:txBody>
        </p:sp>
        <p:sp>
          <p:nvSpPr>
            <p:cNvPr name="TextBox 9" id="9"/>
            <p:cNvSpPr txBox="true"/>
            <p:nvPr/>
          </p:nvSpPr>
          <p:spPr>
            <a:xfrm rot="0">
              <a:off x="0" y="1437889"/>
              <a:ext cx="5841413" cy="51562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Garet 2 Bold"/>
                </a:rPr>
                <a:t>Flexible Schema</a:t>
              </a:r>
            </a:p>
          </p:txBody>
        </p:sp>
      </p:grpSp>
      <p:grpSp>
        <p:nvGrpSpPr>
          <p:cNvPr name="Group 10" id="10"/>
          <p:cNvGrpSpPr/>
          <p:nvPr/>
        </p:nvGrpSpPr>
        <p:grpSpPr>
          <a:xfrm rot="0">
            <a:off x="4578285" y="6826811"/>
            <a:ext cx="4690867" cy="2911694"/>
            <a:chOff x="0" y="0"/>
            <a:chExt cx="6254490" cy="3882259"/>
          </a:xfrm>
        </p:grpSpPr>
        <p:sp>
          <p:nvSpPr>
            <p:cNvPr name="Freeform 11" id="11"/>
            <p:cNvSpPr/>
            <p:nvPr/>
          </p:nvSpPr>
          <p:spPr>
            <a:xfrm flipH="false" flipV="false" rot="0">
              <a:off x="2312411" y="0"/>
              <a:ext cx="1031215" cy="979654"/>
            </a:xfrm>
            <a:custGeom>
              <a:avLst/>
              <a:gdLst/>
              <a:ahLst/>
              <a:cxnLst/>
              <a:rect r="r" b="b" t="t" l="l"/>
              <a:pathLst>
                <a:path h="979654" w="1031215">
                  <a:moveTo>
                    <a:pt x="0" y="0"/>
                  </a:moveTo>
                  <a:lnTo>
                    <a:pt x="1031215" y="0"/>
                  </a:lnTo>
                  <a:lnTo>
                    <a:pt x="1031215" y="979654"/>
                  </a:lnTo>
                  <a:lnTo>
                    <a:pt x="0" y="979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0" y="1246951"/>
              <a:ext cx="5571131" cy="503050"/>
            </a:xfrm>
            <a:prstGeom prst="rect">
              <a:avLst/>
            </a:prstGeom>
          </p:spPr>
          <p:txBody>
            <a:bodyPr anchor="t" rtlCol="false" tIns="0" lIns="0" bIns="0" rIns="0">
              <a:spAutoFit/>
            </a:bodyPr>
            <a:lstStyle/>
            <a:p>
              <a:pPr algn="ctr">
                <a:lnSpc>
                  <a:spcPts val="3204"/>
                </a:lnSpc>
                <a:spcBef>
                  <a:spcPct val="0"/>
                </a:spcBef>
              </a:pPr>
              <a:r>
                <a:rPr lang="en-US" sz="2288">
                  <a:solidFill>
                    <a:srgbClr val="000000"/>
                  </a:solidFill>
                  <a:latin typeface="Garet 2 Bold"/>
                </a:rPr>
                <a:t>Real-Time Updates</a:t>
              </a:r>
            </a:p>
          </p:txBody>
        </p:sp>
        <p:sp>
          <p:nvSpPr>
            <p:cNvPr name="TextBox 13" id="13"/>
            <p:cNvSpPr txBox="true"/>
            <p:nvPr/>
          </p:nvSpPr>
          <p:spPr>
            <a:xfrm rot="0">
              <a:off x="0" y="2022458"/>
              <a:ext cx="6254490" cy="1859801"/>
            </a:xfrm>
            <a:prstGeom prst="rect">
              <a:avLst/>
            </a:prstGeom>
          </p:spPr>
          <p:txBody>
            <a:bodyPr anchor="t" rtlCol="false" tIns="0" lIns="0" bIns="0" rIns="0">
              <a:spAutoFit/>
            </a:bodyPr>
            <a:lstStyle/>
            <a:p>
              <a:pPr algn="ctr">
                <a:lnSpc>
                  <a:spcPts val="2803"/>
                </a:lnSpc>
                <a:spcBef>
                  <a:spcPct val="0"/>
                </a:spcBef>
              </a:pPr>
              <a:r>
                <a:rPr lang="en-US" sz="2002">
                  <a:solidFill>
                    <a:srgbClr val="000000"/>
                  </a:solidFill>
                  <a:latin typeface="Garet Book Bold"/>
                </a:rPr>
                <a:t>MongoDB's support for real-time updates through its change streams and the MongoDB Atlas platform is valuable.</a:t>
              </a:r>
            </a:p>
          </p:txBody>
        </p:sp>
      </p:grpSp>
      <p:grpSp>
        <p:nvGrpSpPr>
          <p:cNvPr name="Group 14" id="14"/>
          <p:cNvGrpSpPr/>
          <p:nvPr/>
        </p:nvGrpSpPr>
        <p:grpSpPr>
          <a:xfrm rot="0">
            <a:off x="9269152" y="6693524"/>
            <a:ext cx="4381720" cy="2770434"/>
            <a:chOff x="0" y="0"/>
            <a:chExt cx="5842294" cy="3693912"/>
          </a:xfrm>
        </p:grpSpPr>
        <p:sp>
          <p:nvSpPr>
            <p:cNvPr name="Freeform 15" id="15"/>
            <p:cNvSpPr/>
            <p:nvPr/>
          </p:nvSpPr>
          <p:spPr>
            <a:xfrm flipH="false" flipV="false" rot="0">
              <a:off x="2385619" y="0"/>
              <a:ext cx="1154447" cy="1145789"/>
            </a:xfrm>
            <a:custGeom>
              <a:avLst/>
              <a:gdLst/>
              <a:ahLst/>
              <a:cxnLst/>
              <a:rect r="r" b="b" t="t" l="l"/>
              <a:pathLst>
                <a:path h="1145789" w="1154447">
                  <a:moveTo>
                    <a:pt x="0" y="0"/>
                  </a:moveTo>
                  <a:lnTo>
                    <a:pt x="1154447" y="0"/>
                  </a:lnTo>
                  <a:lnTo>
                    <a:pt x="1154447" y="1145789"/>
                  </a:lnTo>
                  <a:lnTo>
                    <a:pt x="0" y="11457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0" y="1437889"/>
              <a:ext cx="5841413" cy="51562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Garet 2 Bold"/>
                </a:rPr>
                <a:t>Easy Integration</a:t>
              </a:r>
            </a:p>
          </p:txBody>
        </p:sp>
        <p:sp>
          <p:nvSpPr>
            <p:cNvPr name="TextBox 17" id="17"/>
            <p:cNvSpPr txBox="true"/>
            <p:nvPr/>
          </p:nvSpPr>
          <p:spPr>
            <a:xfrm rot="0">
              <a:off x="881" y="2231507"/>
              <a:ext cx="5841413" cy="146240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Garet Book Bold"/>
                </a:rPr>
                <a:t>MongoDB has official drivers and libraries for various programming languages</a:t>
              </a:r>
            </a:p>
          </p:txBody>
        </p:sp>
      </p:grpSp>
      <p:grpSp>
        <p:nvGrpSpPr>
          <p:cNvPr name="Group 18" id="18"/>
          <p:cNvGrpSpPr/>
          <p:nvPr/>
        </p:nvGrpSpPr>
        <p:grpSpPr>
          <a:xfrm rot="0">
            <a:off x="13650872" y="6693524"/>
            <a:ext cx="4296850" cy="2714978"/>
            <a:chOff x="0" y="0"/>
            <a:chExt cx="5729133" cy="3619971"/>
          </a:xfrm>
        </p:grpSpPr>
        <p:sp>
          <p:nvSpPr>
            <p:cNvPr name="Freeform 19" id="19"/>
            <p:cNvSpPr/>
            <p:nvPr/>
          </p:nvSpPr>
          <p:spPr>
            <a:xfrm flipH="false" flipV="false" rot="0">
              <a:off x="2145942" y="0"/>
              <a:ext cx="1209982" cy="1205445"/>
            </a:xfrm>
            <a:custGeom>
              <a:avLst/>
              <a:gdLst/>
              <a:ahLst/>
              <a:cxnLst/>
              <a:rect r="r" b="b" t="t" l="l"/>
              <a:pathLst>
                <a:path h="1205445" w="1209982">
                  <a:moveTo>
                    <a:pt x="0" y="0"/>
                  </a:moveTo>
                  <a:lnTo>
                    <a:pt x="1209982" y="0"/>
                  </a:lnTo>
                  <a:lnTo>
                    <a:pt x="1209982" y="1205445"/>
                  </a:lnTo>
                  <a:lnTo>
                    <a:pt x="0" y="12054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0" y="2250792"/>
              <a:ext cx="5535149" cy="1369178"/>
            </a:xfrm>
            <a:prstGeom prst="rect">
              <a:avLst/>
            </a:prstGeom>
          </p:spPr>
          <p:txBody>
            <a:bodyPr anchor="t" rtlCol="false" tIns="0" lIns="0" bIns="0" rIns="0">
              <a:spAutoFit/>
            </a:bodyPr>
            <a:lstStyle/>
            <a:p>
              <a:pPr algn="ctr">
                <a:lnSpc>
                  <a:spcPts val="2785"/>
                </a:lnSpc>
                <a:spcBef>
                  <a:spcPct val="0"/>
                </a:spcBef>
              </a:pPr>
              <a:r>
                <a:rPr lang="en-US" sz="1989">
                  <a:solidFill>
                    <a:srgbClr val="000000"/>
                  </a:solidFill>
                  <a:latin typeface="Garet Book Bold"/>
                </a:rPr>
                <a:t>the large and active developer community, offering resources, tutorials, and support</a:t>
              </a:r>
            </a:p>
          </p:txBody>
        </p:sp>
        <p:sp>
          <p:nvSpPr>
            <p:cNvPr name="TextBox 21" id="21"/>
            <p:cNvSpPr txBox="true"/>
            <p:nvPr/>
          </p:nvSpPr>
          <p:spPr>
            <a:xfrm rot="0">
              <a:off x="0" y="1480232"/>
              <a:ext cx="5729133" cy="490584"/>
            </a:xfrm>
            <a:prstGeom prst="rect">
              <a:avLst/>
            </a:prstGeom>
          </p:spPr>
          <p:txBody>
            <a:bodyPr anchor="t" rtlCol="false" tIns="0" lIns="0" bIns="0" rIns="0">
              <a:spAutoFit/>
            </a:bodyPr>
            <a:lstStyle/>
            <a:p>
              <a:pPr algn="ctr">
                <a:lnSpc>
                  <a:spcPts val="3183"/>
                </a:lnSpc>
                <a:spcBef>
                  <a:spcPct val="0"/>
                </a:spcBef>
              </a:pPr>
              <a:r>
                <a:rPr lang="en-US" sz="2274">
                  <a:solidFill>
                    <a:srgbClr val="000000"/>
                  </a:solidFill>
                  <a:latin typeface="Garet 2 Bold"/>
                </a:rPr>
                <a:t>Community and Ecosystem</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6606" y="3873033"/>
            <a:ext cx="8934285" cy="1932595"/>
            <a:chOff x="0" y="0"/>
            <a:chExt cx="2353063" cy="508996"/>
          </a:xfrm>
        </p:grpSpPr>
        <p:sp>
          <p:nvSpPr>
            <p:cNvPr name="Freeform 3" id="3"/>
            <p:cNvSpPr/>
            <p:nvPr/>
          </p:nvSpPr>
          <p:spPr>
            <a:xfrm flipH="false" flipV="false" rot="0">
              <a:off x="0" y="0"/>
              <a:ext cx="2353063" cy="508996"/>
            </a:xfrm>
            <a:custGeom>
              <a:avLst/>
              <a:gdLst/>
              <a:ahLst/>
              <a:cxnLst/>
              <a:rect r="r" b="b" t="t" l="l"/>
              <a:pathLst>
                <a:path h="508996" w="2353063">
                  <a:moveTo>
                    <a:pt x="0" y="0"/>
                  </a:moveTo>
                  <a:lnTo>
                    <a:pt x="2353063" y="0"/>
                  </a:lnTo>
                  <a:lnTo>
                    <a:pt x="2353063" y="508996"/>
                  </a:lnTo>
                  <a:lnTo>
                    <a:pt x="0" y="508996"/>
                  </a:lnTo>
                  <a:close/>
                </a:path>
              </a:pathLst>
            </a:custGeom>
            <a:solidFill>
              <a:srgbClr val="F4F4F4"/>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66606" y="6258955"/>
            <a:ext cx="8934285" cy="1932595"/>
            <a:chOff x="0" y="0"/>
            <a:chExt cx="2353063" cy="508996"/>
          </a:xfrm>
        </p:grpSpPr>
        <p:sp>
          <p:nvSpPr>
            <p:cNvPr name="Freeform 6" id="6"/>
            <p:cNvSpPr/>
            <p:nvPr/>
          </p:nvSpPr>
          <p:spPr>
            <a:xfrm flipH="false" flipV="false" rot="0">
              <a:off x="0" y="0"/>
              <a:ext cx="2353063" cy="508996"/>
            </a:xfrm>
            <a:custGeom>
              <a:avLst/>
              <a:gdLst/>
              <a:ahLst/>
              <a:cxnLst/>
              <a:rect r="r" b="b" t="t" l="l"/>
              <a:pathLst>
                <a:path h="508996" w="2353063">
                  <a:moveTo>
                    <a:pt x="0" y="0"/>
                  </a:moveTo>
                  <a:lnTo>
                    <a:pt x="2353063" y="0"/>
                  </a:lnTo>
                  <a:lnTo>
                    <a:pt x="2353063" y="508996"/>
                  </a:lnTo>
                  <a:lnTo>
                    <a:pt x="0" y="508996"/>
                  </a:lnTo>
                  <a:close/>
                </a:path>
              </a:pathLst>
            </a:custGeom>
            <a:solidFill>
              <a:srgbClr val="F4F4F4"/>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true" flipV="true" rot="-10800000">
            <a:off x="14093936" y="0"/>
            <a:ext cx="7278052" cy="10287000"/>
          </a:xfrm>
          <a:custGeom>
            <a:avLst/>
            <a:gdLst/>
            <a:ahLst/>
            <a:cxnLst/>
            <a:rect r="r" b="b" t="t" l="l"/>
            <a:pathLst>
              <a:path h="10287000" w="7278052">
                <a:moveTo>
                  <a:pt x="7278053" y="10287000"/>
                </a:moveTo>
                <a:lnTo>
                  <a:pt x="0" y="10287000"/>
                </a:lnTo>
                <a:lnTo>
                  <a:pt x="0" y="0"/>
                </a:lnTo>
                <a:lnTo>
                  <a:pt x="7278053" y="0"/>
                </a:lnTo>
                <a:lnTo>
                  <a:pt x="7278053" y="102870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3873033"/>
            <a:ext cx="137906" cy="1932595"/>
            <a:chOff x="0" y="0"/>
            <a:chExt cx="660400" cy="9254764"/>
          </a:xfrm>
        </p:grpSpPr>
        <p:sp>
          <p:nvSpPr>
            <p:cNvPr name="Freeform 10" id="10"/>
            <p:cNvSpPr/>
            <p:nvPr/>
          </p:nvSpPr>
          <p:spPr>
            <a:xfrm flipH="false" flipV="false" rot="0">
              <a:off x="0" y="0"/>
              <a:ext cx="660400" cy="9254765"/>
            </a:xfrm>
            <a:custGeom>
              <a:avLst/>
              <a:gdLst/>
              <a:ahLst/>
              <a:cxnLst/>
              <a:rect r="r" b="b" t="t" l="l"/>
              <a:pathLst>
                <a:path h="9254765" w="660400">
                  <a:moveTo>
                    <a:pt x="535940" y="9254764"/>
                  </a:moveTo>
                  <a:lnTo>
                    <a:pt x="124460" y="9254764"/>
                  </a:lnTo>
                  <a:cubicBezTo>
                    <a:pt x="55880" y="9254764"/>
                    <a:pt x="0" y="9198884"/>
                    <a:pt x="0" y="9130304"/>
                  </a:cubicBezTo>
                  <a:lnTo>
                    <a:pt x="0" y="124460"/>
                  </a:lnTo>
                  <a:cubicBezTo>
                    <a:pt x="0" y="55880"/>
                    <a:pt x="55880" y="0"/>
                    <a:pt x="124460" y="0"/>
                  </a:cubicBezTo>
                  <a:lnTo>
                    <a:pt x="535940" y="0"/>
                  </a:lnTo>
                  <a:cubicBezTo>
                    <a:pt x="604520" y="0"/>
                    <a:pt x="660400" y="55880"/>
                    <a:pt x="660400" y="124460"/>
                  </a:cubicBezTo>
                  <a:lnTo>
                    <a:pt x="660400" y="9130304"/>
                  </a:lnTo>
                  <a:cubicBezTo>
                    <a:pt x="660400" y="9198884"/>
                    <a:pt x="604520" y="9254765"/>
                    <a:pt x="535940" y="9254765"/>
                  </a:cubicBezTo>
                  <a:close/>
                </a:path>
              </a:pathLst>
            </a:custGeom>
            <a:solidFill>
              <a:srgbClr val="0068BF"/>
            </a:solidFill>
          </p:spPr>
        </p:sp>
      </p:grpSp>
      <p:grpSp>
        <p:nvGrpSpPr>
          <p:cNvPr name="Group 11" id="11"/>
          <p:cNvGrpSpPr/>
          <p:nvPr/>
        </p:nvGrpSpPr>
        <p:grpSpPr>
          <a:xfrm rot="0">
            <a:off x="1028700" y="6258955"/>
            <a:ext cx="137906" cy="1932595"/>
            <a:chOff x="0" y="0"/>
            <a:chExt cx="660400" cy="9254764"/>
          </a:xfrm>
        </p:grpSpPr>
        <p:sp>
          <p:nvSpPr>
            <p:cNvPr name="Freeform 12" id="12"/>
            <p:cNvSpPr/>
            <p:nvPr/>
          </p:nvSpPr>
          <p:spPr>
            <a:xfrm flipH="false" flipV="false" rot="0">
              <a:off x="0" y="0"/>
              <a:ext cx="660400" cy="9254765"/>
            </a:xfrm>
            <a:custGeom>
              <a:avLst/>
              <a:gdLst/>
              <a:ahLst/>
              <a:cxnLst/>
              <a:rect r="r" b="b" t="t" l="l"/>
              <a:pathLst>
                <a:path h="9254765" w="660400">
                  <a:moveTo>
                    <a:pt x="535940" y="9254764"/>
                  </a:moveTo>
                  <a:lnTo>
                    <a:pt x="124460" y="9254764"/>
                  </a:lnTo>
                  <a:cubicBezTo>
                    <a:pt x="55880" y="9254764"/>
                    <a:pt x="0" y="9198884"/>
                    <a:pt x="0" y="9130304"/>
                  </a:cubicBezTo>
                  <a:lnTo>
                    <a:pt x="0" y="124460"/>
                  </a:lnTo>
                  <a:cubicBezTo>
                    <a:pt x="0" y="55880"/>
                    <a:pt x="55880" y="0"/>
                    <a:pt x="124460" y="0"/>
                  </a:cubicBezTo>
                  <a:lnTo>
                    <a:pt x="535940" y="0"/>
                  </a:lnTo>
                  <a:cubicBezTo>
                    <a:pt x="604520" y="0"/>
                    <a:pt x="660400" y="55880"/>
                    <a:pt x="660400" y="124460"/>
                  </a:cubicBezTo>
                  <a:lnTo>
                    <a:pt x="660400" y="9130304"/>
                  </a:lnTo>
                  <a:cubicBezTo>
                    <a:pt x="660400" y="9198884"/>
                    <a:pt x="604520" y="9254765"/>
                    <a:pt x="535940" y="9254765"/>
                  </a:cubicBezTo>
                  <a:close/>
                </a:path>
              </a:pathLst>
            </a:custGeom>
            <a:solidFill>
              <a:srgbClr val="F3CD00"/>
            </a:solidFill>
          </p:spPr>
        </p:sp>
      </p:grpSp>
      <p:sp>
        <p:nvSpPr>
          <p:cNvPr name="TextBox 13" id="13"/>
          <p:cNvSpPr txBox="true"/>
          <p:nvPr/>
        </p:nvSpPr>
        <p:spPr>
          <a:xfrm rot="0">
            <a:off x="3195656" y="1210534"/>
            <a:ext cx="10898280" cy="1226820"/>
          </a:xfrm>
          <a:prstGeom prst="rect">
            <a:avLst/>
          </a:prstGeom>
        </p:spPr>
        <p:txBody>
          <a:bodyPr anchor="t" rtlCol="false" tIns="0" lIns="0" bIns="0" rIns="0">
            <a:spAutoFit/>
          </a:bodyPr>
          <a:lstStyle/>
          <a:p>
            <a:pPr>
              <a:lnSpc>
                <a:spcPts val="10080"/>
              </a:lnSpc>
            </a:pPr>
            <a:r>
              <a:rPr lang="en-US" sz="7200">
                <a:solidFill>
                  <a:srgbClr val="000000"/>
                </a:solidFill>
                <a:latin typeface="Open Sans Extra Bold"/>
              </a:rPr>
              <a:t>MongoDB DATA Model</a:t>
            </a:r>
          </a:p>
        </p:txBody>
      </p:sp>
      <p:sp>
        <p:nvSpPr>
          <p:cNvPr name="TextBox 14" id="14"/>
          <p:cNvSpPr txBox="true"/>
          <p:nvPr/>
        </p:nvSpPr>
        <p:spPr>
          <a:xfrm rot="0">
            <a:off x="1684980" y="4125418"/>
            <a:ext cx="7878486" cy="1480185"/>
          </a:xfrm>
          <a:prstGeom prst="rect">
            <a:avLst/>
          </a:prstGeom>
        </p:spPr>
        <p:txBody>
          <a:bodyPr anchor="t" rtlCol="false" tIns="0" lIns="0" bIns="0" rIns="0">
            <a:spAutoFit/>
          </a:bodyPr>
          <a:lstStyle/>
          <a:p>
            <a:pPr algn="just">
              <a:lnSpc>
                <a:spcPts val="2940"/>
              </a:lnSpc>
              <a:spcBef>
                <a:spcPct val="0"/>
              </a:spcBef>
            </a:pPr>
            <a:r>
              <a:rPr lang="en-US" sz="2100">
                <a:solidFill>
                  <a:srgbClr val="000000"/>
                </a:solidFill>
                <a:latin typeface="Garet Book"/>
              </a:rPr>
              <a:t>No need of pre-defined schema, data is stored in flexible documents with dynamic schemas. This means that each document can have its own unique structure, and fields can be added or removed as needed</a:t>
            </a:r>
          </a:p>
        </p:txBody>
      </p:sp>
      <p:sp>
        <p:nvSpPr>
          <p:cNvPr name="TextBox 15" id="15"/>
          <p:cNvSpPr txBox="true"/>
          <p:nvPr/>
        </p:nvSpPr>
        <p:spPr>
          <a:xfrm rot="0">
            <a:off x="1694505" y="6461348"/>
            <a:ext cx="7878486" cy="1480185"/>
          </a:xfrm>
          <a:prstGeom prst="rect">
            <a:avLst/>
          </a:prstGeom>
        </p:spPr>
        <p:txBody>
          <a:bodyPr anchor="t" rtlCol="false" tIns="0" lIns="0" bIns="0" rIns="0">
            <a:spAutoFit/>
          </a:bodyPr>
          <a:lstStyle/>
          <a:p>
            <a:pPr algn="just">
              <a:lnSpc>
                <a:spcPts val="2940"/>
              </a:lnSpc>
              <a:spcBef>
                <a:spcPct val="0"/>
              </a:spcBef>
            </a:pPr>
            <a:r>
              <a:rPr lang="en-US" sz="2100">
                <a:solidFill>
                  <a:srgbClr val="000000"/>
                </a:solidFill>
                <a:latin typeface="Garet Book Bold"/>
              </a:rPr>
              <a:t>Another key concept in MongoDB is collections, which are groups of related documents. unlike tables, collections do not enforce a schema, and documents within a collection can have different structures.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16928472" y="4063846"/>
            <a:ext cx="1664852" cy="1403332"/>
          </a:xfrm>
          <a:custGeom>
            <a:avLst/>
            <a:gdLst/>
            <a:ahLst/>
            <a:cxnLst/>
            <a:rect r="r" b="b" t="t" l="l"/>
            <a:pathLst>
              <a:path h="1403332" w="1664852">
                <a:moveTo>
                  <a:pt x="1664852" y="0"/>
                </a:moveTo>
                <a:lnTo>
                  <a:pt x="0" y="0"/>
                </a:lnTo>
                <a:lnTo>
                  <a:pt x="0" y="1403331"/>
                </a:lnTo>
                <a:lnTo>
                  <a:pt x="1664852" y="1403331"/>
                </a:lnTo>
                <a:lnTo>
                  <a:pt x="166485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258351" y="4063846"/>
            <a:ext cx="1664852" cy="1403332"/>
          </a:xfrm>
          <a:custGeom>
            <a:avLst/>
            <a:gdLst/>
            <a:ahLst/>
            <a:cxnLst/>
            <a:rect r="r" b="b" t="t" l="l"/>
            <a:pathLst>
              <a:path h="1403332" w="1664852">
                <a:moveTo>
                  <a:pt x="0" y="0"/>
                </a:moveTo>
                <a:lnTo>
                  <a:pt x="1664852" y="0"/>
                </a:lnTo>
                <a:lnTo>
                  <a:pt x="1664852" y="1403331"/>
                </a:lnTo>
                <a:lnTo>
                  <a:pt x="0" y="140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2971800"/>
            <a:ext cx="18288000" cy="8115300"/>
          </a:xfrm>
          <a:custGeom>
            <a:avLst/>
            <a:gdLst/>
            <a:ahLst/>
            <a:cxnLst/>
            <a:rect r="r" b="b" t="t" l="l"/>
            <a:pathLst>
              <a:path h="8115300" w="18288000">
                <a:moveTo>
                  <a:pt x="0" y="0"/>
                </a:moveTo>
                <a:lnTo>
                  <a:pt x="18288000" y="0"/>
                </a:lnTo>
                <a:lnTo>
                  <a:pt x="18288000" y="8115300"/>
                </a:lnTo>
                <a:lnTo>
                  <a:pt x="0" y="8115300"/>
                </a:lnTo>
                <a:lnTo>
                  <a:pt x="0" y="0"/>
                </a:lnTo>
                <a:close/>
              </a:path>
            </a:pathLst>
          </a:custGeom>
          <a:blipFill>
            <a:blip r:embed="rId4">
              <a:alphaModFix amt="90000"/>
            </a:blip>
            <a:stretch>
              <a:fillRect l="0" t="0" r="0" b="-26760"/>
            </a:stretch>
          </a:blipFill>
        </p:spPr>
      </p:sp>
      <p:sp>
        <p:nvSpPr>
          <p:cNvPr name="Freeform 5" id="5"/>
          <p:cNvSpPr/>
          <p:nvPr/>
        </p:nvSpPr>
        <p:spPr>
          <a:xfrm flipH="false" flipV="false" rot="0">
            <a:off x="1306271" y="6356991"/>
            <a:ext cx="1704963" cy="1704963"/>
          </a:xfrm>
          <a:custGeom>
            <a:avLst/>
            <a:gdLst/>
            <a:ahLst/>
            <a:cxnLst/>
            <a:rect r="r" b="b" t="t" l="l"/>
            <a:pathLst>
              <a:path h="1704963" w="1704963">
                <a:moveTo>
                  <a:pt x="0" y="0"/>
                </a:moveTo>
                <a:lnTo>
                  <a:pt x="1704963" y="0"/>
                </a:lnTo>
                <a:lnTo>
                  <a:pt x="1704963" y="1704963"/>
                </a:lnTo>
                <a:lnTo>
                  <a:pt x="0" y="17049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27913" y="6245370"/>
            <a:ext cx="1692712" cy="1692712"/>
          </a:xfrm>
          <a:custGeom>
            <a:avLst/>
            <a:gdLst/>
            <a:ahLst/>
            <a:cxnLst/>
            <a:rect r="r" b="b" t="t" l="l"/>
            <a:pathLst>
              <a:path h="1692712" w="1692712">
                <a:moveTo>
                  <a:pt x="0" y="0"/>
                </a:moveTo>
                <a:lnTo>
                  <a:pt x="1692712" y="0"/>
                </a:lnTo>
                <a:lnTo>
                  <a:pt x="1692712" y="1692711"/>
                </a:lnTo>
                <a:lnTo>
                  <a:pt x="0" y="16927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645509" y="5988289"/>
            <a:ext cx="1616178" cy="1805786"/>
          </a:xfrm>
          <a:custGeom>
            <a:avLst/>
            <a:gdLst/>
            <a:ahLst/>
            <a:cxnLst/>
            <a:rect r="r" b="b" t="t" l="l"/>
            <a:pathLst>
              <a:path h="1805786" w="1616178">
                <a:moveTo>
                  <a:pt x="0" y="0"/>
                </a:moveTo>
                <a:lnTo>
                  <a:pt x="1616178" y="0"/>
                </a:lnTo>
                <a:lnTo>
                  <a:pt x="1616178" y="1805786"/>
                </a:lnTo>
                <a:lnTo>
                  <a:pt x="0" y="1805786"/>
                </a:lnTo>
                <a:lnTo>
                  <a:pt x="0" y="0"/>
                </a:lnTo>
                <a:close/>
              </a:path>
            </a:pathLst>
          </a:custGeom>
          <a:blipFill>
            <a:blip r:embed="rId9"/>
            <a:stretch>
              <a:fillRect l="0" t="0" r="0" b="0"/>
            </a:stretch>
          </a:blipFill>
        </p:spPr>
      </p:sp>
      <p:sp>
        <p:nvSpPr>
          <p:cNvPr name="Freeform 8" id="8"/>
          <p:cNvSpPr/>
          <p:nvPr/>
        </p:nvSpPr>
        <p:spPr>
          <a:xfrm flipH="false" flipV="false" rot="0">
            <a:off x="14949542" y="5748994"/>
            <a:ext cx="2390905" cy="1990428"/>
          </a:xfrm>
          <a:custGeom>
            <a:avLst/>
            <a:gdLst/>
            <a:ahLst/>
            <a:cxnLst/>
            <a:rect r="r" b="b" t="t" l="l"/>
            <a:pathLst>
              <a:path h="1990428" w="2390905">
                <a:moveTo>
                  <a:pt x="0" y="0"/>
                </a:moveTo>
                <a:lnTo>
                  <a:pt x="2390905" y="0"/>
                </a:lnTo>
                <a:lnTo>
                  <a:pt x="2390905" y="1990429"/>
                </a:lnTo>
                <a:lnTo>
                  <a:pt x="0" y="19904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719789" y="8284732"/>
            <a:ext cx="2877928" cy="1234440"/>
          </a:xfrm>
          <a:prstGeom prst="rect">
            <a:avLst/>
          </a:prstGeom>
        </p:spPr>
        <p:txBody>
          <a:bodyPr anchor="t" rtlCol="false" tIns="0" lIns="0" bIns="0" rIns="0">
            <a:spAutoFit/>
          </a:bodyPr>
          <a:lstStyle/>
          <a:p>
            <a:pPr algn="ctr">
              <a:lnSpc>
                <a:spcPts val="3359"/>
              </a:lnSpc>
            </a:pPr>
            <a:r>
              <a:rPr lang="en-US" sz="2399">
                <a:solidFill>
                  <a:srgbClr val="000000"/>
                </a:solidFill>
                <a:latin typeface="Garet 2 Bold"/>
              </a:rPr>
              <a:t>Access Control</a:t>
            </a:r>
          </a:p>
          <a:p>
            <a:pPr algn="ctr">
              <a:lnSpc>
                <a:spcPts val="3359"/>
              </a:lnSpc>
            </a:pPr>
            <a:r>
              <a:rPr lang="en-US" sz="2399">
                <a:solidFill>
                  <a:srgbClr val="000000"/>
                </a:solidFill>
                <a:latin typeface="Garet 2 Bold"/>
              </a:rPr>
              <a:t>&amp;</a:t>
            </a:r>
          </a:p>
          <a:p>
            <a:pPr algn="ctr">
              <a:lnSpc>
                <a:spcPts val="3359"/>
              </a:lnSpc>
              <a:spcBef>
                <a:spcPct val="0"/>
              </a:spcBef>
            </a:pPr>
            <a:r>
              <a:rPr lang="en-US" sz="2399">
                <a:solidFill>
                  <a:srgbClr val="000000"/>
                </a:solidFill>
                <a:latin typeface="Garet 2 Bold"/>
              </a:rPr>
              <a:t>Encryption</a:t>
            </a:r>
          </a:p>
        </p:txBody>
      </p:sp>
      <p:sp>
        <p:nvSpPr>
          <p:cNvPr name="TextBox 10" id="10"/>
          <p:cNvSpPr txBox="true"/>
          <p:nvPr/>
        </p:nvSpPr>
        <p:spPr>
          <a:xfrm rot="0">
            <a:off x="4751261" y="8069663"/>
            <a:ext cx="3061937" cy="1580384"/>
          </a:xfrm>
          <a:prstGeom prst="rect">
            <a:avLst/>
          </a:prstGeom>
        </p:spPr>
        <p:txBody>
          <a:bodyPr anchor="t" rtlCol="false" tIns="0" lIns="0" bIns="0" rIns="0">
            <a:spAutoFit/>
          </a:bodyPr>
          <a:lstStyle/>
          <a:p>
            <a:pPr algn="ctr">
              <a:lnSpc>
                <a:spcPts val="3192"/>
              </a:lnSpc>
            </a:pPr>
            <a:r>
              <a:rPr lang="en-US" sz="2280">
                <a:solidFill>
                  <a:srgbClr val="000000"/>
                </a:solidFill>
                <a:latin typeface="Garet 2 Bold"/>
              </a:rPr>
              <a:t>Auditing, Monitoring, </a:t>
            </a:r>
          </a:p>
          <a:p>
            <a:pPr algn="ctr">
              <a:lnSpc>
                <a:spcPts val="3192"/>
              </a:lnSpc>
            </a:pPr>
            <a:r>
              <a:rPr lang="en-US" sz="2280">
                <a:solidFill>
                  <a:srgbClr val="000000"/>
                </a:solidFill>
                <a:latin typeface="Garet 2 Bold"/>
              </a:rPr>
              <a:t>&amp;</a:t>
            </a:r>
          </a:p>
          <a:p>
            <a:pPr algn="ctr">
              <a:lnSpc>
                <a:spcPts val="3192"/>
              </a:lnSpc>
              <a:spcBef>
                <a:spcPct val="0"/>
              </a:spcBef>
            </a:pPr>
            <a:r>
              <a:rPr lang="en-US" sz="2280">
                <a:solidFill>
                  <a:srgbClr val="000000"/>
                </a:solidFill>
                <a:latin typeface="Garet 2 Bold"/>
              </a:rPr>
              <a:t>Backup</a:t>
            </a:r>
          </a:p>
        </p:txBody>
      </p:sp>
      <p:sp>
        <p:nvSpPr>
          <p:cNvPr name="TextBox 11" id="11"/>
          <p:cNvSpPr txBox="true"/>
          <p:nvPr/>
        </p:nvSpPr>
        <p:spPr>
          <a:xfrm rot="0">
            <a:off x="9527698" y="8060582"/>
            <a:ext cx="3708433" cy="1589465"/>
          </a:xfrm>
          <a:prstGeom prst="rect">
            <a:avLst/>
          </a:prstGeom>
        </p:spPr>
        <p:txBody>
          <a:bodyPr anchor="t" rtlCol="false" tIns="0" lIns="0" bIns="0" rIns="0">
            <a:spAutoFit/>
          </a:bodyPr>
          <a:lstStyle/>
          <a:p>
            <a:pPr algn="ctr">
              <a:lnSpc>
                <a:spcPts val="3216"/>
              </a:lnSpc>
            </a:pPr>
            <a:r>
              <a:rPr lang="en-US" sz="2297">
                <a:solidFill>
                  <a:srgbClr val="000000"/>
                </a:solidFill>
                <a:latin typeface="Garet 2 Bold"/>
              </a:rPr>
              <a:t>Network Security</a:t>
            </a:r>
          </a:p>
          <a:p>
            <a:pPr algn="ctr">
              <a:lnSpc>
                <a:spcPts val="3216"/>
              </a:lnSpc>
            </a:pPr>
            <a:r>
              <a:rPr lang="en-US" sz="2297">
                <a:solidFill>
                  <a:srgbClr val="000000"/>
                </a:solidFill>
                <a:latin typeface="Garet 2 Bold"/>
              </a:rPr>
              <a:t> &amp;</a:t>
            </a:r>
          </a:p>
          <a:p>
            <a:pPr algn="ctr">
              <a:lnSpc>
                <a:spcPts val="3216"/>
              </a:lnSpc>
              <a:spcBef>
                <a:spcPct val="0"/>
              </a:spcBef>
            </a:pPr>
            <a:r>
              <a:rPr lang="en-US" sz="2297">
                <a:solidFill>
                  <a:srgbClr val="000000"/>
                </a:solidFill>
                <a:latin typeface="Garet 2 Bold"/>
              </a:rPr>
              <a:t> SQL Injection Prevention</a:t>
            </a:r>
          </a:p>
        </p:txBody>
      </p:sp>
      <p:sp>
        <p:nvSpPr>
          <p:cNvPr name="TextBox 12" id="12"/>
          <p:cNvSpPr txBox="true"/>
          <p:nvPr/>
        </p:nvSpPr>
        <p:spPr>
          <a:xfrm rot="0">
            <a:off x="14817281" y="8060582"/>
            <a:ext cx="2655426" cy="1589465"/>
          </a:xfrm>
          <a:prstGeom prst="rect">
            <a:avLst/>
          </a:prstGeom>
        </p:spPr>
        <p:txBody>
          <a:bodyPr anchor="t" rtlCol="false" tIns="0" lIns="0" bIns="0" rIns="0">
            <a:spAutoFit/>
          </a:bodyPr>
          <a:lstStyle/>
          <a:p>
            <a:pPr algn="ctr">
              <a:lnSpc>
                <a:spcPts val="3216"/>
              </a:lnSpc>
            </a:pPr>
            <a:r>
              <a:rPr lang="en-US" sz="2297">
                <a:solidFill>
                  <a:srgbClr val="000000"/>
                </a:solidFill>
                <a:latin typeface="Garet 2 Bold"/>
              </a:rPr>
              <a:t>Employee Training &amp;</a:t>
            </a:r>
          </a:p>
          <a:p>
            <a:pPr algn="ctr">
              <a:lnSpc>
                <a:spcPts val="3216"/>
              </a:lnSpc>
              <a:spcBef>
                <a:spcPct val="0"/>
              </a:spcBef>
            </a:pPr>
            <a:r>
              <a:rPr lang="en-US" sz="2297">
                <a:solidFill>
                  <a:srgbClr val="000000"/>
                </a:solidFill>
                <a:latin typeface="Garet 2 Bold"/>
              </a:rPr>
              <a:t> Physical Security</a:t>
            </a:r>
          </a:p>
        </p:txBody>
      </p:sp>
      <p:sp>
        <p:nvSpPr>
          <p:cNvPr name="TextBox 13" id="13"/>
          <p:cNvSpPr txBox="true"/>
          <p:nvPr/>
        </p:nvSpPr>
        <p:spPr>
          <a:xfrm rot="0">
            <a:off x="1028700" y="1739301"/>
            <a:ext cx="16230600" cy="1085214"/>
          </a:xfrm>
          <a:prstGeom prst="rect">
            <a:avLst/>
          </a:prstGeom>
        </p:spPr>
        <p:txBody>
          <a:bodyPr anchor="t" rtlCol="false" tIns="0" lIns="0" bIns="0" rIns="0">
            <a:spAutoFit/>
          </a:bodyPr>
          <a:lstStyle/>
          <a:p>
            <a:pPr algn="ctr">
              <a:lnSpc>
                <a:spcPts val="8960"/>
              </a:lnSpc>
              <a:spcBef>
                <a:spcPct val="0"/>
              </a:spcBef>
            </a:pPr>
            <a:r>
              <a:rPr lang="en-US" sz="6400">
                <a:solidFill>
                  <a:srgbClr val="FFFFFF"/>
                </a:solidFill>
                <a:latin typeface="Garet ExtraBold 2"/>
              </a:rPr>
              <a:t>Security Of Database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0800000">
            <a:off x="14140909" y="0"/>
            <a:ext cx="7278052" cy="10287000"/>
          </a:xfrm>
          <a:custGeom>
            <a:avLst/>
            <a:gdLst/>
            <a:ahLst/>
            <a:cxnLst/>
            <a:rect r="r" b="b" t="t" l="l"/>
            <a:pathLst>
              <a:path h="10287000" w="7278052">
                <a:moveTo>
                  <a:pt x="7278053" y="10287000"/>
                </a:moveTo>
                <a:lnTo>
                  <a:pt x="0" y="10287000"/>
                </a:lnTo>
                <a:lnTo>
                  <a:pt x="0" y="0"/>
                </a:lnTo>
                <a:lnTo>
                  <a:pt x="7278053" y="0"/>
                </a:lnTo>
                <a:lnTo>
                  <a:pt x="7278053" y="10287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23925"/>
            <a:ext cx="10875652" cy="924978"/>
          </a:xfrm>
          <a:prstGeom prst="rect">
            <a:avLst/>
          </a:prstGeom>
        </p:spPr>
        <p:txBody>
          <a:bodyPr anchor="t" rtlCol="false" tIns="0" lIns="0" bIns="0" rIns="0">
            <a:spAutoFit/>
          </a:bodyPr>
          <a:lstStyle/>
          <a:p>
            <a:pPr>
              <a:lnSpc>
                <a:spcPts val="7560"/>
              </a:lnSpc>
            </a:pPr>
            <a:r>
              <a:rPr lang="en-US" sz="5400">
                <a:solidFill>
                  <a:srgbClr val="1C3D86"/>
                </a:solidFill>
                <a:latin typeface="Open Sans Extra Bold"/>
              </a:rPr>
              <a:t>Access Control and Encryption</a:t>
            </a:r>
          </a:p>
        </p:txBody>
      </p:sp>
      <p:sp>
        <p:nvSpPr>
          <p:cNvPr name="TextBox 4" id="4"/>
          <p:cNvSpPr txBox="true"/>
          <p:nvPr/>
        </p:nvSpPr>
        <p:spPr>
          <a:xfrm rot="0">
            <a:off x="1028700" y="2890666"/>
            <a:ext cx="9106474" cy="5827446"/>
          </a:xfrm>
          <a:prstGeom prst="rect">
            <a:avLst/>
          </a:prstGeom>
        </p:spPr>
        <p:txBody>
          <a:bodyPr anchor="t" rtlCol="false" tIns="0" lIns="0" bIns="0" rIns="0">
            <a:spAutoFit/>
          </a:bodyPr>
          <a:lstStyle/>
          <a:p>
            <a:pPr>
              <a:lnSpc>
                <a:spcPts val="5174"/>
              </a:lnSpc>
            </a:pPr>
            <a:r>
              <a:rPr lang="en-US" sz="3695">
                <a:solidFill>
                  <a:srgbClr val="000000"/>
                </a:solidFill>
                <a:latin typeface="Garet 2 Bold"/>
              </a:rPr>
              <a:t>Access control:</a:t>
            </a:r>
          </a:p>
          <a:p>
            <a:pPr marL="797928" indent="-398964" lvl="1">
              <a:lnSpc>
                <a:spcPts val="5174"/>
              </a:lnSpc>
              <a:buFont typeface="Arial"/>
              <a:buChar char="•"/>
            </a:pPr>
            <a:r>
              <a:rPr lang="en-US" sz="3695">
                <a:solidFill>
                  <a:srgbClr val="000000"/>
                </a:solidFill>
                <a:latin typeface="Garet 2"/>
              </a:rPr>
              <a:t>User authentication</a:t>
            </a:r>
          </a:p>
          <a:p>
            <a:pPr marL="797928" indent="-398964" lvl="1">
              <a:lnSpc>
                <a:spcPts val="5174"/>
              </a:lnSpc>
              <a:buFont typeface="Arial"/>
              <a:buChar char="•"/>
            </a:pPr>
            <a:r>
              <a:rPr lang="en-US" sz="3695">
                <a:solidFill>
                  <a:srgbClr val="000000"/>
                </a:solidFill>
                <a:latin typeface="Garet 2"/>
              </a:rPr>
              <a:t>Authorization</a:t>
            </a:r>
          </a:p>
          <a:p>
            <a:pPr marL="797928" indent="-398964" lvl="1">
              <a:lnSpc>
                <a:spcPts val="5174"/>
              </a:lnSpc>
              <a:buFont typeface="Arial"/>
              <a:buChar char="•"/>
            </a:pPr>
            <a:r>
              <a:rPr lang="en-US" sz="3695">
                <a:solidFill>
                  <a:srgbClr val="000000"/>
                </a:solidFill>
                <a:latin typeface="Garet 2"/>
              </a:rPr>
              <a:t>Role-based access control (RBAC)</a:t>
            </a:r>
          </a:p>
          <a:p>
            <a:pPr algn="ctr">
              <a:lnSpc>
                <a:spcPts val="5174"/>
              </a:lnSpc>
            </a:pPr>
          </a:p>
          <a:p>
            <a:pPr algn="ctr">
              <a:lnSpc>
                <a:spcPts val="5174"/>
              </a:lnSpc>
              <a:spcBef>
                <a:spcPct val="0"/>
              </a:spcBef>
            </a:pPr>
          </a:p>
          <a:p>
            <a:pPr>
              <a:lnSpc>
                <a:spcPts val="5174"/>
              </a:lnSpc>
            </a:pPr>
            <a:r>
              <a:rPr lang="en-US" sz="3695">
                <a:solidFill>
                  <a:srgbClr val="000000"/>
                </a:solidFill>
                <a:latin typeface="Garet 2 Bold"/>
              </a:rPr>
              <a:t>Encryption:</a:t>
            </a:r>
          </a:p>
          <a:p>
            <a:pPr marL="797928" indent="-398964" lvl="1">
              <a:lnSpc>
                <a:spcPts val="5174"/>
              </a:lnSpc>
              <a:buFont typeface="Arial"/>
              <a:buChar char="•"/>
            </a:pPr>
            <a:r>
              <a:rPr lang="en-US" sz="3695">
                <a:solidFill>
                  <a:srgbClr val="000000"/>
                </a:solidFill>
                <a:latin typeface="Garet 2"/>
              </a:rPr>
              <a:t>Data encryption at rest</a:t>
            </a:r>
          </a:p>
          <a:p>
            <a:pPr marL="797928" indent="-398964" lvl="1">
              <a:lnSpc>
                <a:spcPts val="5174"/>
              </a:lnSpc>
              <a:buFont typeface="Arial"/>
              <a:buChar char="•"/>
            </a:pPr>
            <a:r>
              <a:rPr lang="en-US" sz="3695">
                <a:solidFill>
                  <a:srgbClr val="000000"/>
                </a:solidFill>
                <a:latin typeface="Garet 2"/>
              </a:rPr>
              <a:t>Data encryption in transit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0800000">
            <a:off x="14164396" y="0"/>
            <a:ext cx="7278052" cy="10287000"/>
          </a:xfrm>
          <a:custGeom>
            <a:avLst/>
            <a:gdLst/>
            <a:ahLst/>
            <a:cxnLst/>
            <a:rect r="r" b="b" t="t" l="l"/>
            <a:pathLst>
              <a:path h="10287000" w="7278052">
                <a:moveTo>
                  <a:pt x="7278052" y="10287000"/>
                </a:moveTo>
                <a:lnTo>
                  <a:pt x="0" y="10287000"/>
                </a:lnTo>
                <a:lnTo>
                  <a:pt x="0" y="0"/>
                </a:lnTo>
                <a:lnTo>
                  <a:pt x="7278052" y="0"/>
                </a:lnTo>
                <a:lnTo>
                  <a:pt x="7278052" y="10287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23925"/>
            <a:ext cx="12449243" cy="924978"/>
          </a:xfrm>
          <a:prstGeom prst="rect">
            <a:avLst/>
          </a:prstGeom>
        </p:spPr>
        <p:txBody>
          <a:bodyPr anchor="t" rtlCol="false" tIns="0" lIns="0" bIns="0" rIns="0">
            <a:spAutoFit/>
          </a:bodyPr>
          <a:lstStyle/>
          <a:p>
            <a:pPr>
              <a:lnSpc>
                <a:spcPts val="7560"/>
              </a:lnSpc>
            </a:pPr>
            <a:r>
              <a:rPr lang="en-US" sz="5400">
                <a:solidFill>
                  <a:srgbClr val="1C3D86"/>
                </a:solidFill>
                <a:latin typeface="Open Sans Extra Bold"/>
              </a:rPr>
              <a:t>Auditing, Monitoring, and Backup</a:t>
            </a:r>
          </a:p>
        </p:txBody>
      </p:sp>
      <p:sp>
        <p:nvSpPr>
          <p:cNvPr name="TextBox 4" id="4"/>
          <p:cNvSpPr txBox="true"/>
          <p:nvPr/>
        </p:nvSpPr>
        <p:spPr>
          <a:xfrm rot="0">
            <a:off x="1028700" y="3327384"/>
            <a:ext cx="8821579" cy="5464257"/>
          </a:xfrm>
          <a:prstGeom prst="rect">
            <a:avLst/>
          </a:prstGeom>
        </p:spPr>
        <p:txBody>
          <a:bodyPr anchor="t" rtlCol="false" tIns="0" lIns="0" bIns="0" rIns="0">
            <a:spAutoFit/>
          </a:bodyPr>
          <a:lstStyle/>
          <a:p>
            <a:pPr algn="just">
              <a:lnSpc>
                <a:spcPts val="5420"/>
              </a:lnSpc>
            </a:pPr>
            <a:r>
              <a:rPr lang="en-US" sz="3871">
                <a:solidFill>
                  <a:srgbClr val="000000"/>
                </a:solidFill>
                <a:latin typeface="Garet 2 Bold"/>
              </a:rPr>
              <a:t>Auditing and monitoring:</a:t>
            </a:r>
          </a:p>
          <a:p>
            <a:pPr algn="just" marL="835918" indent="-417959" lvl="1">
              <a:lnSpc>
                <a:spcPts val="5420"/>
              </a:lnSpc>
              <a:buFont typeface="Arial"/>
              <a:buChar char="•"/>
            </a:pPr>
            <a:r>
              <a:rPr lang="en-US" sz="3871">
                <a:solidFill>
                  <a:srgbClr val="000000"/>
                </a:solidFill>
                <a:latin typeface="Garet 2"/>
              </a:rPr>
              <a:t>Identifying suspicious activities</a:t>
            </a:r>
          </a:p>
          <a:p>
            <a:pPr algn="just" marL="835918" indent="-417959" lvl="1">
              <a:lnSpc>
                <a:spcPts val="5420"/>
              </a:lnSpc>
              <a:buFont typeface="Arial"/>
              <a:buChar char="•"/>
            </a:pPr>
            <a:r>
              <a:rPr lang="en-US" sz="3871">
                <a:solidFill>
                  <a:srgbClr val="000000"/>
                </a:solidFill>
                <a:latin typeface="Garet 2"/>
              </a:rPr>
              <a:t>Regular review of audit logs</a:t>
            </a:r>
          </a:p>
          <a:p>
            <a:pPr algn="just">
              <a:lnSpc>
                <a:spcPts val="5420"/>
              </a:lnSpc>
            </a:pPr>
          </a:p>
          <a:p>
            <a:pPr algn="just">
              <a:lnSpc>
                <a:spcPts val="5420"/>
              </a:lnSpc>
              <a:spcBef>
                <a:spcPct val="0"/>
              </a:spcBef>
            </a:pPr>
          </a:p>
          <a:p>
            <a:pPr algn="just">
              <a:lnSpc>
                <a:spcPts val="5420"/>
              </a:lnSpc>
            </a:pPr>
            <a:r>
              <a:rPr lang="en-US" sz="3871">
                <a:solidFill>
                  <a:srgbClr val="000000"/>
                </a:solidFill>
                <a:latin typeface="Garet 2 Bold"/>
              </a:rPr>
              <a:t>Backup and recovery:</a:t>
            </a:r>
          </a:p>
          <a:p>
            <a:pPr algn="just" marL="835918" indent="-417959" lvl="1">
              <a:lnSpc>
                <a:spcPts val="5420"/>
              </a:lnSpc>
              <a:buFont typeface="Arial"/>
              <a:buChar char="•"/>
            </a:pPr>
            <a:r>
              <a:rPr lang="en-US" sz="3871">
                <a:solidFill>
                  <a:srgbClr val="000000"/>
                </a:solidFill>
                <a:latin typeface="Garet 2"/>
              </a:rPr>
              <a:t>Data integrity and resilience</a:t>
            </a:r>
          </a:p>
          <a:p>
            <a:pPr algn="just" marL="835918" indent="-417959" lvl="1">
              <a:lnSpc>
                <a:spcPts val="5420"/>
              </a:lnSpc>
              <a:buFont typeface="Arial"/>
              <a:buChar char="•"/>
            </a:pPr>
            <a:r>
              <a:rPr lang="en-US" sz="3871">
                <a:solidFill>
                  <a:srgbClr val="000000"/>
                </a:solidFill>
                <a:latin typeface="Garet 2"/>
              </a:rPr>
              <a:t>Business continuity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0800000">
            <a:off x="14209059" y="0"/>
            <a:ext cx="7278052" cy="10287000"/>
          </a:xfrm>
          <a:custGeom>
            <a:avLst/>
            <a:gdLst/>
            <a:ahLst/>
            <a:cxnLst/>
            <a:rect r="r" b="b" t="t" l="l"/>
            <a:pathLst>
              <a:path h="10287000" w="7278052">
                <a:moveTo>
                  <a:pt x="7278053" y="10287000"/>
                </a:moveTo>
                <a:lnTo>
                  <a:pt x="0" y="10287000"/>
                </a:lnTo>
                <a:lnTo>
                  <a:pt x="0" y="0"/>
                </a:lnTo>
                <a:lnTo>
                  <a:pt x="7278053" y="0"/>
                </a:lnTo>
                <a:lnTo>
                  <a:pt x="7278053" y="10287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2421" y="923925"/>
            <a:ext cx="12684107" cy="1882358"/>
          </a:xfrm>
          <a:prstGeom prst="rect">
            <a:avLst/>
          </a:prstGeom>
        </p:spPr>
        <p:txBody>
          <a:bodyPr anchor="t" rtlCol="false" tIns="0" lIns="0" bIns="0" rIns="0">
            <a:spAutoFit/>
          </a:bodyPr>
          <a:lstStyle/>
          <a:p>
            <a:pPr>
              <a:lnSpc>
                <a:spcPts val="7560"/>
              </a:lnSpc>
            </a:pPr>
            <a:r>
              <a:rPr lang="en-US" sz="5400">
                <a:solidFill>
                  <a:srgbClr val="1C3D86"/>
                </a:solidFill>
                <a:latin typeface="Open Sans Extra Bold"/>
              </a:rPr>
              <a:t>Network Security and SQL Injection Prevention</a:t>
            </a:r>
          </a:p>
        </p:txBody>
      </p:sp>
      <p:sp>
        <p:nvSpPr>
          <p:cNvPr name="TextBox 4" id="4"/>
          <p:cNvSpPr txBox="true"/>
          <p:nvPr/>
        </p:nvSpPr>
        <p:spPr>
          <a:xfrm rot="0">
            <a:off x="322421" y="3543741"/>
            <a:ext cx="13886638" cy="5002979"/>
          </a:xfrm>
          <a:prstGeom prst="rect">
            <a:avLst/>
          </a:prstGeom>
        </p:spPr>
        <p:txBody>
          <a:bodyPr anchor="t" rtlCol="false" tIns="0" lIns="0" bIns="0" rIns="0">
            <a:spAutoFit/>
          </a:bodyPr>
          <a:lstStyle/>
          <a:p>
            <a:pPr algn="just">
              <a:lnSpc>
                <a:spcPts val="5679"/>
              </a:lnSpc>
            </a:pPr>
            <a:r>
              <a:rPr lang="en-US" sz="4056">
                <a:solidFill>
                  <a:srgbClr val="000000"/>
                </a:solidFill>
                <a:latin typeface="Garet 2 Bold"/>
              </a:rPr>
              <a:t>Network security:</a:t>
            </a:r>
          </a:p>
          <a:p>
            <a:pPr algn="just" marL="875832" indent="-437916" lvl="1">
              <a:lnSpc>
                <a:spcPts val="5679"/>
              </a:lnSpc>
              <a:buFont typeface="Arial"/>
              <a:buChar char="•"/>
            </a:pPr>
            <a:r>
              <a:rPr lang="en-US" sz="4056">
                <a:solidFill>
                  <a:srgbClr val="000000"/>
                </a:solidFill>
                <a:latin typeface="Garet 2"/>
              </a:rPr>
              <a:t>Secure network configurations</a:t>
            </a:r>
          </a:p>
          <a:p>
            <a:pPr algn="just" marL="875832" indent="-437916" lvl="1">
              <a:lnSpc>
                <a:spcPts val="5679"/>
              </a:lnSpc>
              <a:buFont typeface="Arial"/>
              <a:buChar char="•"/>
            </a:pPr>
            <a:r>
              <a:rPr lang="en-US" sz="4056">
                <a:solidFill>
                  <a:srgbClr val="000000"/>
                </a:solidFill>
                <a:latin typeface="Garet 2"/>
              </a:rPr>
              <a:t>Firewalls, IDS, and VPNs</a:t>
            </a:r>
          </a:p>
          <a:p>
            <a:pPr algn="just">
              <a:lnSpc>
                <a:spcPts val="5679"/>
              </a:lnSpc>
            </a:pPr>
          </a:p>
          <a:p>
            <a:pPr algn="just">
              <a:lnSpc>
                <a:spcPts val="5679"/>
              </a:lnSpc>
              <a:spcBef>
                <a:spcPct val="0"/>
              </a:spcBef>
            </a:pPr>
          </a:p>
          <a:p>
            <a:pPr algn="just">
              <a:lnSpc>
                <a:spcPts val="5679"/>
              </a:lnSpc>
            </a:pPr>
            <a:r>
              <a:rPr lang="en-US" sz="4056">
                <a:solidFill>
                  <a:srgbClr val="000000"/>
                </a:solidFill>
                <a:latin typeface="Garet 2 Bold"/>
              </a:rPr>
              <a:t>SQL injection prevention:</a:t>
            </a:r>
          </a:p>
          <a:p>
            <a:pPr algn="just" marL="875832" indent="-437916" lvl="1">
              <a:lnSpc>
                <a:spcPts val="5679"/>
              </a:lnSpc>
              <a:buFont typeface="Arial"/>
              <a:buChar char="•"/>
            </a:pPr>
            <a:r>
              <a:rPr lang="en-US" sz="4056">
                <a:solidFill>
                  <a:srgbClr val="000000"/>
                </a:solidFill>
                <a:latin typeface="Garet 2"/>
              </a:rPr>
              <a:t>Parameterized queries and prepared statements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0800000">
            <a:off x="14164396" y="0"/>
            <a:ext cx="7278052" cy="10287000"/>
          </a:xfrm>
          <a:custGeom>
            <a:avLst/>
            <a:gdLst/>
            <a:ahLst/>
            <a:cxnLst/>
            <a:rect r="r" b="b" t="t" l="l"/>
            <a:pathLst>
              <a:path h="10287000" w="7278052">
                <a:moveTo>
                  <a:pt x="7278052" y="10287000"/>
                </a:moveTo>
                <a:lnTo>
                  <a:pt x="0" y="10287000"/>
                </a:lnTo>
                <a:lnTo>
                  <a:pt x="0" y="0"/>
                </a:lnTo>
                <a:lnTo>
                  <a:pt x="7278052" y="0"/>
                </a:lnTo>
                <a:lnTo>
                  <a:pt x="7278052" y="10287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2421" y="118025"/>
            <a:ext cx="8174713" cy="1882358"/>
          </a:xfrm>
          <a:prstGeom prst="rect">
            <a:avLst/>
          </a:prstGeom>
        </p:spPr>
        <p:txBody>
          <a:bodyPr anchor="t" rtlCol="false" tIns="0" lIns="0" bIns="0" rIns="0">
            <a:spAutoFit/>
          </a:bodyPr>
          <a:lstStyle/>
          <a:p>
            <a:pPr>
              <a:lnSpc>
                <a:spcPts val="7560"/>
              </a:lnSpc>
            </a:pPr>
            <a:r>
              <a:rPr lang="en-US" sz="5400">
                <a:solidFill>
                  <a:srgbClr val="1C3D86"/>
                </a:solidFill>
                <a:latin typeface="Open Sans Extra Bold"/>
              </a:rPr>
              <a:t>Employee Training and Physical Security</a:t>
            </a:r>
          </a:p>
        </p:txBody>
      </p:sp>
      <p:sp>
        <p:nvSpPr>
          <p:cNvPr name="TextBox 4" id="4"/>
          <p:cNvSpPr txBox="true"/>
          <p:nvPr/>
        </p:nvSpPr>
        <p:spPr>
          <a:xfrm rot="0">
            <a:off x="322421" y="2594386"/>
            <a:ext cx="10677123" cy="5658081"/>
          </a:xfrm>
          <a:prstGeom prst="rect">
            <a:avLst/>
          </a:prstGeom>
        </p:spPr>
        <p:txBody>
          <a:bodyPr anchor="t" rtlCol="false" tIns="0" lIns="0" bIns="0" rIns="0">
            <a:spAutoFit/>
          </a:bodyPr>
          <a:lstStyle/>
          <a:p>
            <a:pPr algn="just">
              <a:lnSpc>
                <a:spcPts val="6423"/>
              </a:lnSpc>
            </a:pPr>
            <a:r>
              <a:rPr lang="en-US" sz="4588">
                <a:solidFill>
                  <a:srgbClr val="000000"/>
                </a:solidFill>
                <a:latin typeface="Garet 2 Bold"/>
              </a:rPr>
              <a:t>Employee training:</a:t>
            </a:r>
          </a:p>
          <a:p>
            <a:pPr algn="just" marL="990596" indent="-495298" lvl="1">
              <a:lnSpc>
                <a:spcPts val="6423"/>
              </a:lnSpc>
              <a:buFont typeface="Arial"/>
              <a:buChar char="•"/>
            </a:pPr>
            <a:r>
              <a:rPr lang="en-US" sz="4588">
                <a:solidFill>
                  <a:srgbClr val="000000"/>
                </a:solidFill>
                <a:latin typeface="Garet 2"/>
              </a:rPr>
              <a:t>Password policies</a:t>
            </a:r>
          </a:p>
          <a:p>
            <a:pPr algn="just" marL="990596" indent="-495298" lvl="1">
              <a:lnSpc>
                <a:spcPts val="6423"/>
              </a:lnSpc>
              <a:buFont typeface="Arial"/>
              <a:buChar char="•"/>
            </a:pPr>
            <a:r>
              <a:rPr lang="en-US" sz="4588">
                <a:solidFill>
                  <a:srgbClr val="000000"/>
                </a:solidFill>
                <a:latin typeface="Garet 2"/>
              </a:rPr>
              <a:t>Social engineering awareness</a:t>
            </a:r>
          </a:p>
          <a:p>
            <a:pPr algn="just">
              <a:lnSpc>
                <a:spcPts val="6423"/>
              </a:lnSpc>
            </a:pPr>
          </a:p>
          <a:p>
            <a:pPr algn="just">
              <a:lnSpc>
                <a:spcPts val="6423"/>
              </a:lnSpc>
              <a:spcBef>
                <a:spcPct val="0"/>
              </a:spcBef>
            </a:pPr>
          </a:p>
          <a:p>
            <a:pPr algn="just">
              <a:lnSpc>
                <a:spcPts val="6423"/>
              </a:lnSpc>
            </a:pPr>
            <a:r>
              <a:rPr lang="en-US" sz="4588">
                <a:solidFill>
                  <a:srgbClr val="000000"/>
                </a:solidFill>
                <a:latin typeface="Garet 2 Bold"/>
              </a:rPr>
              <a:t>Physical security:</a:t>
            </a:r>
          </a:p>
          <a:p>
            <a:pPr algn="just" marL="990596" indent="-495298" lvl="1">
              <a:lnSpc>
                <a:spcPts val="6423"/>
              </a:lnSpc>
              <a:buFont typeface="Arial"/>
              <a:buChar char="•"/>
            </a:pPr>
            <a:r>
              <a:rPr lang="en-US" sz="4588">
                <a:solidFill>
                  <a:srgbClr val="000000"/>
                </a:solidFill>
                <a:latin typeface="Garet 2"/>
              </a:rPr>
              <a:t>Preventing unauthorized access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62994" y="3310830"/>
            <a:ext cx="13162012" cy="4792689"/>
          </a:xfrm>
          <a:custGeom>
            <a:avLst/>
            <a:gdLst/>
            <a:ahLst/>
            <a:cxnLst/>
            <a:rect r="r" b="b" t="t" l="l"/>
            <a:pathLst>
              <a:path h="4792689" w="13162012">
                <a:moveTo>
                  <a:pt x="0" y="0"/>
                </a:moveTo>
                <a:lnTo>
                  <a:pt x="13162012" y="0"/>
                </a:lnTo>
                <a:lnTo>
                  <a:pt x="13162012" y="4792689"/>
                </a:lnTo>
                <a:lnTo>
                  <a:pt x="0" y="4792689"/>
                </a:lnTo>
                <a:lnTo>
                  <a:pt x="0" y="0"/>
                </a:lnTo>
                <a:close/>
              </a:path>
            </a:pathLst>
          </a:custGeom>
          <a:blipFill>
            <a:blip r:embed="rId2"/>
            <a:stretch>
              <a:fillRect l="0" t="0" r="0" b="0"/>
            </a:stretch>
          </a:blipFill>
        </p:spPr>
      </p:sp>
      <p:sp>
        <p:nvSpPr>
          <p:cNvPr name="TextBox 3" id="3"/>
          <p:cNvSpPr txBox="true"/>
          <p:nvPr/>
        </p:nvSpPr>
        <p:spPr>
          <a:xfrm rot="0">
            <a:off x="4023241" y="513823"/>
            <a:ext cx="10241519" cy="924978"/>
          </a:xfrm>
          <a:prstGeom prst="rect">
            <a:avLst/>
          </a:prstGeom>
        </p:spPr>
        <p:txBody>
          <a:bodyPr anchor="t" rtlCol="false" tIns="0" lIns="0" bIns="0" rIns="0">
            <a:spAutoFit/>
          </a:bodyPr>
          <a:lstStyle/>
          <a:p>
            <a:pPr>
              <a:lnSpc>
                <a:spcPts val="7560"/>
              </a:lnSpc>
            </a:pPr>
            <a:r>
              <a:rPr lang="en-US" sz="5400">
                <a:solidFill>
                  <a:srgbClr val="1C3D86"/>
                </a:solidFill>
                <a:latin typeface="Open Sans Extra Bold"/>
              </a:rPr>
              <a:t>Flow of MongoDB Project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723464"/>
            <a:ext cx="16625059" cy="6327820"/>
          </a:xfrm>
          <a:custGeom>
            <a:avLst/>
            <a:gdLst/>
            <a:ahLst/>
            <a:cxnLst/>
            <a:rect r="r" b="b" t="t" l="l"/>
            <a:pathLst>
              <a:path h="6327820" w="16625059">
                <a:moveTo>
                  <a:pt x="0" y="0"/>
                </a:moveTo>
                <a:lnTo>
                  <a:pt x="16625059" y="0"/>
                </a:lnTo>
                <a:lnTo>
                  <a:pt x="16625059" y="6327820"/>
                </a:lnTo>
                <a:lnTo>
                  <a:pt x="0" y="6327820"/>
                </a:lnTo>
                <a:lnTo>
                  <a:pt x="0" y="0"/>
                </a:lnTo>
                <a:close/>
              </a:path>
            </a:pathLst>
          </a:custGeom>
          <a:blipFill>
            <a:blip r:embed="rId2"/>
            <a:stretch>
              <a:fillRect l="0" t="0" r="0" b="0"/>
            </a:stretch>
          </a:blipFill>
        </p:spPr>
      </p:sp>
      <p:sp>
        <p:nvSpPr>
          <p:cNvPr name="TextBox 3" id="3"/>
          <p:cNvSpPr txBox="true"/>
          <p:nvPr/>
        </p:nvSpPr>
        <p:spPr>
          <a:xfrm rot="0">
            <a:off x="4475344" y="517294"/>
            <a:ext cx="9219880" cy="1882358"/>
          </a:xfrm>
          <a:prstGeom prst="rect">
            <a:avLst/>
          </a:prstGeom>
        </p:spPr>
        <p:txBody>
          <a:bodyPr anchor="t" rtlCol="false" tIns="0" lIns="0" bIns="0" rIns="0">
            <a:spAutoFit/>
          </a:bodyPr>
          <a:lstStyle/>
          <a:p>
            <a:pPr>
              <a:lnSpc>
                <a:spcPts val="7560"/>
              </a:lnSpc>
            </a:pPr>
            <a:r>
              <a:rPr lang="en-US" sz="5400">
                <a:solidFill>
                  <a:srgbClr val="1C3D86"/>
                </a:solidFill>
                <a:latin typeface="Open Sans Extra Bold"/>
              </a:rPr>
              <a:t>Schema Designing of the </a:t>
            </a:r>
          </a:p>
          <a:p>
            <a:pPr>
              <a:lnSpc>
                <a:spcPts val="7560"/>
              </a:lnSpc>
            </a:pPr>
            <a:r>
              <a:rPr lang="en-US" sz="5400">
                <a:solidFill>
                  <a:srgbClr val="1C3D86"/>
                </a:solidFill>
                <a:latin typeface="Open Sans Extra Bold"/>
              </a:rPr>
              <a:t>MongoDB  Project</a:t>
            </a:r>
          </a:p>
        </p:txBody>
      </p:sp>
      <p:sp>
        <p:nvSpPr>
          <p:cNvPr name="Freeform 4" id="4"/>
          <p:cNvSpPr/>
          <p:nvPr/>
        </p:nvSpPr>
        <p:spPr>
          <a:xfrm flipH="false" flipV="true" rot="0">
            <a:off x="16437941" y="-944402"/>
            <a:ext cx="3329704" cy="2806663"/>
          </a:xfrm>
          <a:custGeom>
            <a:avLst/>
            <a:gdLst/>
            <a:ahLst/>
            <a:cxnLst/>
            <a:rect r="r" b="b" t="t" l="l"/>
            <a:pathLst>
              <a:path h="2806663" w="3329704">
                <a:moveTo>
                  <a:pt x="0" y="2806663"/>
                </a:moveTo>
                <a:lnTo>
                  <a:pt x="3329704" y="2806663"/>
                </a:lnTo>
                <a:lnTo>
                  <a:pt x="3329704" y="0"/>
                </a:lnTo>
                <a:lnTo>
                  <a:pt x="0" y="0"/>
                </a:lnTo>
                <a:lnTo>
                  <a:pt x="0" y="2806663"/>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916963" y="-944402"/>
            <a:ext cx="3329704" cy="2806663"/>
          </a:xfrm>
          <a:custGeom>
            <a:avLst/>
            <a:gdLst/>
            <a:ahLst/>
            <a:cxnLst/>
            <a:rect r="r" b="b" t="t" l="l"/>
            <a:pathLst>
              <a:path h="2806663" w="3329704">
                <a:moveTo>
                  <a:pt x="0" y="2806663"/>
                </a:moveTo>
                <a:lnTo>
                  <a:pt x="3329704" y="2806663"/>
                </a:lnTo>
                <a:lnTo>
                  <a:pt x="3329704" y="0"/>
                </a:lnTo>
                <a:lnTo>
                  <a:pt x="0" y="0"/>
                </a:lnTo>
                <a:lnTo>
                  <a:pt x="0" y="2806663"/>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75049" y="4697619"/>
            <a:ext cx="2532529" cy="2484113"/>
            <a:chOff x="0" y="0"/>
            <a:chExt cx="1205222" cy="1182180"/>
          </a:xfrm>
        </p:grpSpPr>
        <p:sp>
          <p:nvSpPr>
            <p:cNvPr name="Freeform 3" id="3"/>
            <p:cNvSpPr/>
            <p:nvPr/>
          </p:nvSpPr>
          <p:spPr>
            <a:xfrm flipH="false" flipV="false" rot="0">
              <a:off x="0" y="0"/>
              <a:ext cx="1205222" cy="1182180"/>
            </a:xfrm>
            <a:custGeom>
              <a:avLst/>
              <a:gdLst/>
              <a:ahLst/>
              <a:cxnLst/>
              <a:rect r="r" b="b" t="t" l="l"/>
              <a:pathLst>
                <a:path h="1182180" w="1205222">
                  <a:moveTo>
                    <a:pt x="1080761" y="1182180"/>
                  </a:moveTo>
                  <a:lnTo>
                    <a:pt x="124460" y="1182180"/>
                  </a:lnTo>
                  <a:cubicBezTo>
                    <a:pt x="55880" y="1182180"/>
                    <a:pt x="0" y="1126300"/>
                    <a:pt x="0" y="1057720"/>
                  </a:cubicBezTo>
                  <a:lnTo>
                    <a:pt x="0" y="124460"/>
                  </a:lnTo>
                  <a:cubicBezTo>
                    <a:pt x="0" y="55880"/>
                    <a:pt x="55880" y="0"/>
                    <a:pt x="124460" y="0"/>
                  </a:cubicBezTo>
                  <a:lnTo>
                    <a:pt x="1080762" y="0"/>
                  </a:lnTo>
                  <a:cubicBezTo>
                    <a:pt x="1149342" y="0"/>
                    <a:pt x="1205222" y="55880"/>
                    <a:pt x="1205222" y="124460"/>
                  </a:cubicBezTo>
                  <a:lnTo>
                    <a:pt x="1205222" y="1057720"/>
                  </a:lnTo>
                  <a:cubicBezTo>
                    <a:pt x="1205222" y="1126300"/>
                    <a:pt x="1149342" y="1182180"/>
                    <a:pt x="1080762" y="1182180"/>
                  </a:cubicBezTo>
                  <a:close/>
                </a:path>
              </a:pathLst>
            </a:custGeom>
            <a:solidFill>
              <a:srgbClr val="0068BF"/>
            </a:solidFill>
          </p:spPr>
        </p:sp>
      </p:grpSp>
      <p:grpSp>
        <p:nvGrpSpPr>
          <p:cNvPr name="Group 4" id="4"/>
          <p:cNvGrpSpPr/>
          <p:nvPr/>
        </p:nvGrpSpPr>
        <p:grpSpPr>
          <a:xfrm rot="0">
            <a:off x="7669604" y="4494226"/>
            <a:ext cx="2947244" cy="2890899"/>
            <a:chOff x="0" y="0"/>
            <a:chExt cx="1205222" cy="1182180"/>
          </a:xfrm>
        </p:grpSpPr>
        <p:sp>
          <p:nvSpPr>
            <p:cNvPr name="Freeform 5" id="5"/>
            <p:cNvSpPr/>
            <p:nvPr/>
          </p:nvSpPr>
          <p:spPr>
            <a:xfrm flipH="false" flipV="false" rot="0">
              <a:off x="0" y="0"/>
              <a:ext cx="1205222" cy="1182180"/>
            </a:xfrm>
            <a:custGeom>
              <a:avLst/>
              <a:gdLst/>
              <a:ahLst/>
              <a:cxnLst/>
              <a:rect r="r" b="b" t="t" l="l"/>
              <a:pathLst>
                <a:path h="1182180" w="1205222">
                  <a:moveTo>
                    <a:pt x="1080761" y="1182180"/>
                  </a:moveTo>
                  <a:lnTo>
                    <a:pt x="124460" y="1182180"/>
                  </a:lnTo>
                  <a:cubicBezTo>
                    <a:pt x="55880" y="1182180"/>
                    <a:pt x="0" y="1126300"/>
                    <a:pt x="0" y="1057720"/>
                  </a:cubicBezTo>
                  <a:lnTo>
                    <a:pt x="0" y="124460"/>
                  </a:lnTo>
                  <a:cubicBezTo>
                    <a:pt x="0" y="55880"/>
                    <a:pt x="55880" y="0"/>
                    <a:pt x="124460" y="0"/>
                  </a:cubicBezTo>
                  <a:lnTo>
                    <a:pt x="1080762" y="0"/>
                  </a:lnTo>
                  <a:cubicBezTo>
                    <a:pt x="1149342" y="0"/>
                    <a:pt x="1205222" y="55880"/>
                    <a:pt x="1205222" y="124460"/>
                  </a:cubicBezTo>
                  <a:lnTo>
                    <a:pt x="1205222" y="1057720"/>
                  </a:lnTo>
                  <a:cubicBezTo>
                    <a:pt x="1205222" y="1126300"/>
                    <a:pt x="1149342" y="1182180"/>
                    <a:pt x="1080762" y="1182180"/>
                  </a:cubicBezTo>
                  <a:close/>
                </a:path>
              </a:pathLst>
            </a:custGeom>
            <a:solidFill>
              <a:srgbClr val="0068BF"/>
            </a:solidFill>
          </p:spPr>
        </p:sp>
      </p:grpSp>
      <p:grpSp>
        <p:nvGrpSpPr>
          <p:cNvPr name="Group 6" id="6"/>
          <p:cNvGrpSpPr/>
          <p:nvPr/>
        </p:nvGrpSpPr>
        <p:grpSpPr>
          <a:xfrm rot="0">
            <a:off x="11372523" y="4697619"/>
            <a:ext cx="2532529" cy="2484113"/>
            <a:chOff x="0" y="0"/>
            <a:chExt cx="1205222" cy="1182180"/>
          </a:xfrm>
        </p:grpSpPr>
        <p:sp>
          <p:nvSpPr>
            <p:cNvPr name="Freeform 7" id="7"/>
            <p:cNvSpPr/>
            <p:nvPr/>
          </p:nvSpPr>
          <p:spPr>
            <a:xfrm flipH="false" flipV="false" rot="0">
              <a:off x="0" y="0"/>
              <a:ext cx="1205222" cy="1182180"/>
            </a:xfrm>
            <a:custGeom>
              <a:avLst/>
              <a:gdLst/>
              <a:ahLst/>
              <a:cxnLst/>
              <a:rect r="r" b="b" t="t" l="l"/>
              <a:pathLst>
                <a:path h="1182180" w="1205222">
                  <a:moveTo>
                    <a:pt x="1080761" y="1182180"/>
                  </a:moveTo>
                  <a:lnTo>
                    <a:pt x="124460" y="1182180"/>
                  </a:lnTo>
                  <a:cubicBezTo>
                    <a:pt x="55880" y="1182180"/>
                    <a:pt x="0" y="1126300"/>
                    <a:pt x="0" y="1057720"/>
                  </a:cubicBezTo>
                  <a:lnTo>
                    <a:pt x="0" y="124460"/>
                  </a:lnTo>
                  <a:cubicBezTo>
                    <a:pt x="0" y="55880"/>
                    <a:pt x="55880" y="0"/>
                    <a:pt x="124460" y="0"/>
                  </a:cubicBezTo>
                  <a:lnTo>
                    <a:pt x="1080762" y="0"/>
                  </a:lnTo>
                  <a:cubicBezTo>
                    <a:pt x="1149342" y="0"/>
                    <a:pt x="1205222" y="55880"/>
                    <a:pt x="1205222" y="124460"/>
                  </a:cubicBezTo>
                  <a:lnTo>
                    <a:pt x="1205222" y="1057720"/>
                  </a:lnTo>
                  <a:cubicBezTo>
                    <a:pt x="1205222" y="1126300"/>
                    <a:pt x="1149342" y="1182180"/>
                    <a:pt x="1080762" y="1182180"/>
                  </a:cubicBezTo>
                  <a:close/>
                </a:path>
              </a:pathLst>
            </a:custGeom>
            <a:solidFill>
              <a:srgbClr val="0068BF"/>
            </a:solidFill>
          </p:spPr>
        </p:sp>
      </p:grpSp>
      <p:grpSp>
        <p:nvGrpSpPr>
          <p:cNvPr name="Group 8" id="8"/>
          <p:cNvGrpSpPr/>
          <p:nvPr/>
        </p:nvGrpSpPr>
        <p:grpSpPr>
          <a:xfrm rot="0">
            <a:off x="4590408" y="770940"/>
            <a:ext cx="9105635" cy="1941488"/>
            <a:chOff x="0" y="0"/>
            <a:chExt cx="3321760" cy="708260"/>
          </a:xfrm>
        </p:grpSpPr>
        <p:sp>
          <p:nvSpPr>
            <p:cNvPr name="Freeform 9" id="9"/>
            <p:cNvSpPr/>
            <p:nvPr/>
          </p:nvSpPr>
          <p:spPr>
            <a:xfrm flipH="false" flipV="false" rot="0">
              <a:off x="0" y="0"/>
              <a:ext cx="3321760" cy="708260"/>
            </a:xfrm>
            <a:custGeom>
              <a:avLst/>
              <a:gdLst/>
              <a:ahLst/>
              <a:cxnLst/>
              <a:rect r="r" b="b" t="t" l="l"/>
              <a:pathLst>
                <a:path h="708260" w="3321760">
                  <a:moveTo>
                    <a:pt x="3197300" y="708260"/>
                  </a:moveTo>
                  <a:lnTo>
                    <a:pt x="124460" y="708260"/>
                  </a:lnTo>
                  <a:cubicBezTo>
                    <a:pt x="55880" y="708260"/>
                    <a:pt x="0" y="652380"/>
                    <a:pt x="0" y="583800"/>
                  </a:cubicBezTo>
                  <a:lnTo>
                    <a:pt x="0" y="124460"/>
                  </a:lnTo>
                  <a:cubicBezTo>
                    <a:pt x="0" y="55880"/>
                    <a:pt x="55880" y="0"/>
                    <a:pt x="124460" y="0"/>
                  </a:cubicBezTo>
                  <a:lnTo>
                    <a:pt x="3197300" y="0"/>
                  </a:lnTo>
                  <a:cubicBezTo>
                    <a:pt x="3265880" y="0"/>
                    <a:pt x="3321760" y="55880"/>
                    <a:pt x="3321760" y="124460"/>
                  </a:cubicBezTo>
                  <a:lnTo>
                    <a:pt x="3321760" y="583800"/>
                  </a:lnTo>
                  <a:cubicBezTo>
                    <a:pt x="3321760" y="652380"/>
                    <a:pt x="3265880" y="708260"/>
                    <a:pt x="3197300" y="708260"/>
                  </a:cubicBezTo>
                  <a:close/>
                </a:path>
              </a:pathLst>
            </a:custGeom>
            <a:solidFill>
              <a:srgbClr val="F3CD00"/>
            </a:solidFill>
          </p:spPr>
        </p:sp>
      </p:grpSp>
      <p:sp>
        <p:nvSpPr>
          <p:cNvPr name="Freeform 10" id="10"/>
          <p:cNvSpPr/>
          <p:nvPr/>
        </p:nvSpPr>
        <p:spPr>
          <a:xfrm flipH="false" flipV="false" rot="-10800000">
            <a:off x="-5604141" y="0"/>
            <a:ext cx="7278052" cy="10287000"/>
          </a:xfrm>
          <a:custGeom>
            <a:avLst/>
            <a:gdLst/>
            <a:ahLst/>
            <a:cxnLst/>
            <a:rect r="r" b="b" t="t" l="l"/>
            <a:pathLst>
              <a:path h="10287000" w="7278052">
                <a:moveTo>
                  <a:pt x="0" y="0"/>
                </a:moveTo>
                <a:lnTo>
                  <a:pt x="7278052" y="0"/>
                </a:lnTo>
                <a:lnTo>
                  <a:pt x="7278052"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true" flipV="true" rot="-10800000">
            <a:off x="16612540" y="0"/>
            <a:ext cx="7278053" cy="10287000"/>
          </a:xfrm>
          <a:custGeom>
            <a:avLst/>
            <a:gdLst/>
            <a:ahLst/>
            <a:cxnLst/>
            <a:rect r="r" b="b" t="t" l="l"/>
            <a:pathLst>
              <a:path h="10287000" w="7278053">
                <a:moveTo>
                  <a:pt x="7278053" y="10287000"/>
                </a:moveTo>
                <a:lnTo>
                  <a:pt x="0" y="10287000"/>
                </a:lnTo>
                <a:lnTo>
                  <a:pt x="0" y="0"/>
                </a:lnTo>
                <a:lnTo>
                  <a:pt x="7278053" y="0"/>
                </a:lnTo>
                <a:lnTo>
                  <a:pt x="7278053" y="10287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740206" y="4833443"/>
            <a:ext cx="1402216" cy="1402216"/>
          </a:xfrm>
          <a:custGeom>
            <a:avLst/>
            <a:gdLst/>
            <a:ahLst/>
            <a:cxnLst/>
            <a:rect r="r" b="b" t="t" l="l"/>
            <a:pathLst>
              <a:path h="1402216" w="1402216">
                <a:moveTo>
                  <a:pt x="0" y="0"/>
                </a:moveTo>
                <a:lnTo>
                  <a:pt x="1402216" y="0"/>
                </a:lnTo>
                <a:lnTo>
                  <a:pt x="1402216" y="1402216"/>
                </a:lnTo>
                <a:lnTo>
                  <a:pt x="0" y="1402216"/>
                </a:lnTo>
                <a:lnTo>
                  <a:pt x="0" y="0"/>
                </a:lnTo>
                <a:close/>
              </a:path>
            </a:pathLst>
          </a:custGeom>
          <a:blipFill>
            <a:blip r:embed="rId4"/>
            <a:stretch>
              <a:fillRect l="0" t="0" r="0" b="0"/>
            </a:stretch>
          </a:blipFill>
        </p:spPr>
      </p:sp>
      <p:sp>
        <p:nvSpPr>
          <p:cNvPr name="Freeform 13" id="13"/>
          <p:cNvSpPr/>
          <p:nvPr/>
        </p:nvSpPr>
        <p:spPr>
          <a:xfrm flipH="false" flipV="false" rot="0">
            <a:off x="8487293" y="4833443"/>
            <a:ext cx="1316512" cy="1402216"/>
          </a:xfrm>
          <a:custGeom>
            <a:avLst/>
            <a:gdLst/>
            <a:ahLst/>
            <a:cxnLst/>
            <a:rect r="r" b="b" t="t" l="l"/>
            <a:pathLst>
              <a:path h="1402216" w="1316512">
                <a:moveTo>
                  <a:pt x="0" y="0"/>
                </a:moveTo>
                <a:lnTo>
                  <a:pt x="1316511" y="0"/>
                </a:lnTo>
                <a:lnTo>
                  <a:pt x="1316511" y="1402216"/>
                </a:lnTo>
                <a:lnTo>
                  <a:pt x="0" y="1402216"/>
                </a:lnTo>
                <a:lnTo>
                  <a:pt x="0" y="0"/>
                </a:lnTo>
                <a:close/>
              </a:path>
            </a:pathLst>
          </a:custGeom>
          <a:blipFill>
            <a:blip r:embed="rId5"/>
            <a:stretch>
              <a:fillRect l="0" t="0" r="0" b="-9686"/>
            </a:stretch>
          </a:blipFill>
        </p:spPr>
      </p:sp>
      <p:sp>
        <p:nvSpPr>
          <p:cNvPr name="Freeform 14" id="14"/>
          <p:cNvSpPr/>
          <p:nvPr/>
        </p:nvSpPr>
        <p:spPr>
          <a:xfrm flipH="false" flipV="false" rot="0">
            <a:off x="11937679" y="4992720"/>
            <a:ext cx="1402216" cy="1402216"/>
          </a:xfrm>
          <a:custGeom>
            <a:avLst/>
            <a:gdLst/>
            <a:ahLst/>
            <a:cxnLst/>
            <a:rect r="r" b="b" t="t" l="l"/>
            <a:pathLst>
              <a:path h="1402216" w="1402216">
                <a:moveTo>
                  <a:pt x="0" y="0"/>
                </a:moveTo>
                <a:lnTo>
                  <a:pt x="1402217" y="0"/>
                </a:lnTo>
                <a:lnTo>
                  <a:pt x="1402217" y="1402216"/>
                </a:lnTo>
                <a:lnTo>
                  <a:pt x="0" y="1402216"/>
                </a:lnTo>
                <a:lnTo>
                  <a:pt x="0" y="0"/>
                </a:lnTo>
                <a:close/>
              </a:path>
            </a:pathLst>
          </a:custGeom>
          <a:blipFill>
            <a:blip r:embed="rId6"/>
            <a:stretch>
              <a:fillRect l="0" t="0" r="0" b="0"/>
            </a:stretch>
          </a:blipFill>
        </p:spPr>
      </p:sp>
      <p:sp>
        <p:nvSpPr>
          <p:cNvPr name="TextBox 15" id="15"/>
          <p:cNvSpPr txBox="true"/>
          <p:nvPr/>
        </p:nvSpPr>
        <p:spPr>
          <a:xfrm rot="0">
            <a:off x="5083322" y="1275275"/>
            <a:ext cx="8124452" cy="837567"/>
          </a:xfrm>
          <a:prstGeom prst="rect">
            <a:avLst/>
          </a:prstGeom>
        </p:spPr>
        <p:txBody>
          <a:bodyPr anchor="t" rtlCol="false" tIns="0" lIns="0" bIns="0" rIns="0">
            <a:spAutoFit/>
          </a:bodyPr>
          <a:lstStyle/>
          <a:p>
            <a:pPr algn="ctr">
              <a:lnSpc>
                <a:spcPts val="6859"/>
              </a:lnSpc>
            </a:pPr>
            <a:r>
              <a:rPr lang="en-US" sz="4899">
                <a:solidFill>
                  <a:srgbClr val="000000"/>
                </a:solidFill>
                <a:latin typeface="Garet 1"/>
              </a:rPr>
              <a:t>Introduction to Database</a:t>
            </a:r>
          </a:p>
        </p:txBody>
      </p:sp>
      <p:sp>
        <p:nvSpPr>
          <p:cNvPr name="TextBox 16" id="16"/>
          <p:cNvSpPr txBox="true"/>
          <p:nvPr/>
        </p:nvSpPr>
        <p:spPr>
          <a:xfrm rot="0">
            <a:off x="4175049" y="6356836"/>
            <a:ext cx="2532529" cy="396240"/>
          </a:xfrm>
          <a:prstGeom prst="rect">
            <a:avLst/>
          </a:prstGeom>
        </p:spPr>
        <p:txBody>
          <a:bodyPr anchor="t" rtlCol="false" tIns="0" lIns="0" bIns="0" rIns="0">
            <a:spAutoFit/>
          </a:bodyPr>
          <a:lstStyle/>
          <a:p>
            <a:pPr algn="ctr">
              <a:lnSpc>
                <a:spcPts val="3359"/>
              </a:lnSpc>
            </a:pPr>
            <a:r>
              <a:rPr lang="en-US" sz="2400">
                <a:solidFill>
                  <a:srgbClr val="FFFFFF"/>
                </a:solidFill>
                <a:latin typeface="Garet Book"/>
              </a:rPr>
              <a:t>Definition</a:t>
            </a:r>
          </a:p>
        </p:txBody>
      </p:sp>
      <p:sp>
        <p:nvSpPr>
          <p:cNvPr name="TextBox 17" id="17"/>
          <p:cNvSpPr txBox="true"/>
          <p:nvPr/>
        </p:nvSpPr>
        <p:spPr>
          <a:xfrm rot="0">
            <a:off x="7876961" y="6356836"/>
            <a:ext cx="2532529" cy="396240"/>
          </a:xfrm>
          <a:prstGeom prst="rect">
            <a:avLst/>
          </a:prstGeom>
        </p:spPr>
        <p:txBody>
          <a:bodyPr anchor="t" rtlCol="false" tIns="0" lIns="0" bIns="0" rIns="0">
            <a:spAutoFit/>
          </a:bodyPr>
          <a:lstStyle/>
          <a:p>
            <a:pPr algn="ctr">
              <a:lnSpc>
                <a:spcPts val="3359"/>
              </a:lnSpc>
            </a:pPr>
            <a:r>
              <a:rPr lang="en-US" sz="2400">
                <a:solidFill>
                  <a:srgbClr val="FFFFFF"/>
                </a:solidFill>
                <a:latin typeface="Garet Book"/>
              </a:rPr>
              <a:t>Purpose</a:t>
            </a:r>
          </a:p>
        </p:txBody>
      </p:sp>
      <p:sp>
        <p:nvSpPr>
          <p:cNvPr name="TextBox 18" id="18"/>
          <p:cNvSpPr txBox="true"/>
          <p:nvPr/>
        </p:nvSpPr>
        <p:spPr>
          <a:xfrm rot="0">
            <a:off x="11372523" y="6356836"/>
            <a:ext cx="2532529" cy="3962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FFFFF"/>
                </a:solidFill>
                <a:latin typeface="Garet Book"/>
              </a:rPr>
              <a:t>Benefits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68BF"/>
        </a:solidFill>
      </p:bgPr>
    </p:bg>
    <p:spTree>
      <p:nvGrpSpPr>
        <p:cNvPr id="1" name=""/>
        <p:cNvGrpSpPr/>
        <p:nvPr/>
      </p:nvGrpSpPr>
      <p:grpSpPr>
        <a:xfrm>
          <a:off x="0" y="0"/>
          <a:ext cx="0" cy="0"/>
          <a:chOff x="0" y="0"/>
          <a:chExt cx="0" cy="0"/>
        </a:xfrm>
      </p:grpSpPr>
      <p:sp>
        <p:nvSpPr>
          <p:cNvPr name="Freeform 2" id="2"/>
          <p:cNvSpPr/>
          <p:nvPr/>
        </p:nvSpPr>
        <p:spPr>
          <a:xfrm flipH="false" flipV="false" rot="0">
            <a:off x="8679780" y="3844255"/>
            <a:ext cx="928439" cy="211220"/>
          </a:xfrm>
          <a:custGeom>
            <a:avLst/>
            <a:gdLst/>
            <a:ahLst/>
            <a:cxnLst/>
            <a:rect r="r" b="b" t="t" l="l"/>
            <a:pathLst>
              <a:path h="211220" w="928439">
                <a:moveTo>
                  <a:pt x="0" y="0"/>
                </a:moveTo>
                <a:lnTo>
                  <a:pt x="928440" y="0"/>
                </a:lnTo>
                <a:lnTo>
                  <a:pt x="928440" y="211220"/>
                </a:lnTo>
                <a:lnTo>
                  <a:pt x="0" y="211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89755" y="4463489"/>
            <a:ext cx="9508490" cy="1226820"/>
          </a:xfrm>
          <a:prstGeom prst="rect">
            <a:avLst/>
          </a:prstGeom>
        </p:spPr>
        <p:txBody>
          <a:bodyPr anchor="t" rtlCol="false" tIns="0" lIns="0" bIns="0" rIns="0">
            <a:spAutoFit/>
          </a:bodyPr>
          <a:lstStyle/>
          <a:p>
            <a:pPr algn="ctr">
              <a:lnSpc>
                <a:spcPts val="10080"/>
              </a:lnSpc>
              <a:spcBef>
                <a:spcPct val="0"/>
              </a:spcBef>
            </a:pPr>
            <a:r>
              <a:rPr lang="en-US" sz="7200">
                <a:solidFill>
                  <a:srgbClr val="FFFFFF"/>
                </a:solidFill>
                <a:latin typeface="Open Sans Extra Bold"/>
              </a:rPr>
              <a:t>Thank You</a:t>
            </a:r>
          </a:p>
        </p:txBody>
      </p:sp>
      <p:sp>
        <p:nvSpPr>
          <p:cNvPr name="TextBox 4" id="4"/>
          <p:cNvSpPr txBox="true"/>
          <p:nvPr/>
        </p:nvSpPr>
        <p:spPr>
          <a:xfrm rot="0">
            <a:off x="6864491" y="8892540"/>
            <a:ext cx="4559018" cy="365760"/>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Garet Book Bold"/>
              </a:rPr>
              <a:t>www.reallygreatsite.com</a:t>
            </a:r>
          </a:p>
        </p:txBody>
      </p:sp>
      <p:sp>
        <p:nvSpPr>
          <p:cNvPr name="Freeform 5" id="5"/>
          <p:cNvSpPr/>
          <p:nvPr/>
        </p:nvSpPr>
        <p:spPr>
          <a:xfrm flipH="true" flipV="true" rot="0">
            <a:off x="-622854" y="-1178974"/>
            <a:ext cx="4368244" cy="3682066"/>
          </a:xfrm>
          <a:custGeom>
            <a:avLst/>
            <a:gdLst/>
            <a:ahLst/>
            <a:cxnLst/>
            <a:rect r="r" b="b" t="t" l="l"/>
            <a:pathLst>
              <a:path h="3682066" w="4368244">
                <a:moveTo>
                  <a:pt x="4368244" y="3682066"/>
                </a:moveTo>
                <a:lnTo>
                  <a:pt x="0" y="3682066"/>
                </a:lnTo>
                <a:lnTo>
                  <a:pt x="0" y="0"/>
                </a:lnTo>
                <a:lnTo>
                  <a:pt x="4368244" y="0"/>
                </a:lnTo>
                <a:lnTo>
                  <a:pt x="4368244" y="36820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10779846">
            <a:off x="14576344" y="7793380"/>
            <a:ext cx="4368244" cy="3682066"/>
          </a:xfrm>
          <a:custGeom>
            <a:avLst/>
            <a:gdLst/>
            <a:ahLst/>
            <a:cxnLst/>
            <a:rect r="r" b="b" t="t" l="l"/>
            <a:pathLst>
              <a:path h="3682066" w="4368244">
                <a:moveTo>
                  <a:pt x="4368245" y="3682066"/>
                </a:moveTo>
                <a:lnTo>
                  <a:pt x="0" y="3682066"/>
                </a:lnTo>
                <a:lnTo>
                  <a:pt x="0" y="0"/>
                </a:lnTo>
                <a:lnTo>
                  <a:pt x="4368245" y="0"/>
                </a:lnTo>
                <a:lnTo>
                  <a:pt x="4368245" y="3682066"/>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16623148" y="5084534"/>
            <a:ext cx="1664852" cy="1403332"/>
          </a:xfrm>
          <a:custGeom>
            <a:avLst/>
            <a:gdLst/>
            <a:ahLst/>
            <a:cxnLst/>
            <a:rect r="r" b="b" t="t" l="l"/>
            <a:pathLst>
              <a:path h="1403332" w="1664852">
                <a:moveTo>
                  <a:pt x="1664852" y="0"/>
                </a:moveTo>
                <a:lnTo>
                  <a:pt x="0" y="0"/>
                </a:lnTo>
                <a:lnTo>
                  <a:pt x="0" y="1403332"/>
                </a:lnTo>
                <a:lnTo>
                  <a:pt x="1664852" y="1403332"/>
                </a:lnTo>
                <a:lnTo>
                  <a:pt x="166485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0" y="5084534"/>
            <a:ext cx="1664852" cy="1403332"/>
          </a:xfrm>
          <a:custGeom>
            <a:avLst/>
            <a:gdLst/>
            <a:ahLst/>
            <a:cxnLst/>
            <a:rect r="r" b="b" t="t" l="l"/>
            <a:pathLst>
              <a:path h="1403332" w="1664852">
                <a:moveTo>
                  <a:pt x="0" y="0"/>
                </a:moveTo>
                <a:lnTo>
                  <a:pt x="1664852" y="0"/>
                </a:lnTo>
                <a:lnTo>
                  <a:pt x="1664852" y="1403332"/>
                </a:lnTo>
                <a:lnTo>
                  <a:pt x="0" y="1403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2971800"/>
            <a:ext cx="18288000" cy="8115300"/>
          </a:xfrm>
          <a:custGeom>
            <a:avLst/>
            <a:gdLst/>
            <a:ahLst/>
            <a:cxnLst/>
            <a:rect r="r" b="b" t="t" l="l"/>
            <a:pathLst>
              <a:path h="8115300" w="18288000">
                <a:moveTo>
                  <a:pt x="0" y="0"/>
                </a:moveTo>
                <a:lnTo>
                  <a:pt x="18288000" y="0"/>
                </a:lnTo>
                <a:lnTo>
                  <a:pt x="18288000" y="8115300"/>
                </a:lnTo>
                <a:lnTo>
                  <a:pt x="0" y="8115300"/>
                </a:lnTo>
                <a:lnTo>
                  <a:pt x="0" y="0"/>
                </a:lnTo>
                <a:close/>
              </a:path>
            </a:pathLst>
          </a:custGeom>
          <a:blipFill>
            <a:blip r:embed="rId4">
              <a:alphaModFix amt="90000"/>
            </a:blip>
            <a:stretch>
              <a:fillRect l="0" t="-6338" r="0" b="-6338"/>
            </a:stretch>
          </a:blipFill>
        </p:spPr>
      </p:sp>
      <p:sp>
        <p:nvSpPr>
          <p:cNvPr name="TextBox 5" id="5"/>
          <p:cNvSpPr txBox="true"/>
          <p:nvPr/>
        </p:nvSpPr>
        <p:spPr>
          <a:xfrm rot="0">
            <a:off x="-239089" y="8007942"/>
            <a:ext cx="4381060"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Garet 2 Bold"/>
              </a:rPr>
              <a:t>Data</a:t>
            </a:r>
          </a:p>
        </p:txBody>
      </p:sp>
      <p:sp>
        <p:nvSpPr>
          <p:cNvPr name="TextBox 6" id="6"/>
          <p:cNvSpPr txBox="true"/>
          <p:nvPr/>
        </p:nvSpPr>
        <p:spPr>
          <a:xfrm rot="0">
            <a:off x="2964261" y="8014988"/>
            <a:ext cx="4178348" cy="389194"/>
          </a:xfrm>
          <a:prstGeom prst="rect">
            <a:avLst/>
          </a:prstGeom>
        </p:spPr>
        <p:txBody>
          <a:bodyPr anchor="t" rtlCol="false" tIns="0" lIns="0" bIns="0" rIns="0">
            <a:spAutoFit/>
          </a:bodyPr>
          <a:lstStyle/>
          <a:p>
            <a:pPr algn="ctr">
              <a:lnSpc>
                <a:spcPts val="3204"/>
              </a:lnSpc>
              <a:spcBef>
                <a:spcPct val="0"/>
              </a:spcBef>
            </a:pPr>
            <a:r>
              <a:rPr lang="en-US" sz="2288">
                <a:solidFill>
                  <a:srgbClr val="000000"/>
                </a:solidFill>
                <a:latin typeface="Garet 2 Bold"/>
              </a:rPr>
              <a:t>Tables</a:t>
            </a:r>
          </a:p>
        </p:txBody>
      </p:sp>
      <p:sp>
        <p:nvSpPr>
          <p:cNvPr name="TextBox 7" id="7"/>
          <p:cNvSpPr txBox="true"/>
          <p:nvPr/>
        </p:nvSpPr>
        <p:spPr>
          <a:xfrm rot="0">
            <a:off x="6432006" y="8020922"/>
            <a:ext cx="4381060"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Garet 2 Bold"/>
              </a:rPr>
              <a:t>Relationships</a:t>
            </a:r>
          </a:p>
        </p:txBody>
      </p:sp>
      <p:sp>
        <p:nvSpPr>
          <p:cNvPr name="TextBox 8" id="8"/>
          <p:cNvSpPr txBox="true"/>
          <p:nvPr/>
        </p:nvSpPr>
        <p:spPr>
          <a:xfrm rot="0">
            <a:off x="10201264" y="8039699"/>
            <a:ext cx="4296850" cy="377463"/>
          </a:xfrm>
          <a:prstGeom prst="rect">
            <a:avLst/>
          </a:prstGeom>
        </p:spPr>
        <p:txBody>
          <a:bodyPr anchor="t" rtlCol="false" tIns="0" lIns="0" bIns="0" rIns="0">
            <a:spAutoFit/>
          </a:bodyPr>
          <a:lstStyle/>
          <a:p>
            <a:pPr algn="ctr">
              <a:lnSpc>
                <a:spcPts val="3183"/>
              </a:lnSpc>
              <a:spcBef>
                <a:spcPct val="0"/>
              </a:spcBef>
            </a:pPr>
            <a:r>
              <a:rPr lang="en-US" sz="2274">
                <a:solidFill>
                  <a:srgbClr val="000000"/>
                </a:solidFill>
                <a:latin typeface="Garet 2 Bold"/>
              </a:rPr>
              <a:t>Queries</a:t>
            </a:r>
          </a:p>
        </p:txBody>
      </p:sp>
      <p:sp>
        <p:nvSpPr>
          <p:cNvPr name="TextBox 9" id="9"/>
          <p:cNvSpPr txBox="true"/>
          <p:nvPr/>
        </p:nvSpPr>
        <p:spPr>
          <a:xfrm rot="0">
            <a:off x="14287280" y="8039699"/>
            <a:ext cx="4296850" cy="377463"/>
          </a:xfrm>
          <a:prstGeom prst="rect">
            <a:avLst/>
          </a:prstGeom>
        </p:spPr>
        <p:txBody>
          <a:bodyPr anchor="t" rtlCol="false" tIns="0" lIns="0" bIns="0" rIns="0">
            <a:spAutoFit/>
          </a:bodyPr>
          <a:lstStyle/>
          <a:p>
            <a:pPr algn="ctr">
              <a:lnSpc>
                <a:spcPts val="3183"/>
              </a:lnSpc>
              <a:spcBef>
                <a:spcPct val="0"/>
              </a:spcBef>
            </a:pPr>
            <a:r>
              <a:rPr lang="en-US" sz="2274">
                <a:solidFill>
                  <a:srgbClr val="000000"/>
                </a:solidFill>
                <a:latin typeface="Garet 2 Bold"/>
              </a:rPr>
              <a:t>Data manipulation</a:t>
            </a:r>
          </a:p>
        </p:txBody>
      </p:sp>
      <p:sp>
        <p:nvSpPr>
          <p:cNvPr name="Freeform 10" id="10"/>
          <p:cNvSpPr/>
          <p:nvPr/>
        </p:nvSpPr>
        <p:spPr>
          <a:xfrm flipH="false" flipV="false" rot="0">
            <a:off x="4499006" y="6594573"/>
            <a:ext cx="1108859" cy="1070553"/>
          </a:xfrm>
          <a:custGeom>
            <a:avLst/>
            <a:gdLst/>
            <a:ahLst/>
            <a:cxnLst/>
            <a:rect r="r" b="b" t="t" l="l"/>
            <a:pathLst>
              <a:path h="1070553" w="1108859">
                <a:moveTo>
                  <a:pt x="0" y="0"/>
                </a:moveTo>
                <a:lnTo>
                  <a:pt x="1108859" y="0"/>
                </a:lnTo>
                <a:lnTo>
                  <a:pt x="1108859" y="1070553"/>
                </a:lnTo>
                <a:lnTo>
                  <a:pt x="0" y="10705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8311" y="6531484"/>
            <a:ext cx="1186259" cy="1196731"/>
          </a:xfrm>
          <a:custGeom>
            <a:avLst/>
            <a:gdLst/>
            <a:ahLst/>
            <a:cxnLst/>
            <a:rect r="r" b="b" t="t" l="l"/>
            <a:pathLst>
              <a:path h="1196731" w="1186259">
                <a:moveTo>
                  <a:pt x="0" y="0"/>
                </a:moveTo>
                <a:lnTo>
                  <a:pt x="1186259" y="0"/>
                </a:lnTo>
                <a:lnTo>
                  <a:pt x="1186259" y="1196731"/>
                </a:lnTo>
                <a:lnTo>
                  <a:pt x="0" y="11967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835924" y="6370030"/>
            <a:ext cx="1308076" cy="1308076"/>
          </a:xfrm>
          <a:custGeom>
            <a:avLst/>
            <a:gdLst/>
            <a:ahLst/>
            <a:cxnLst/>
            <a:rect r="r" b="b" t="t" l="l"/>
            <a:pathLst>
              <a:path h="1308076" w="1308076">
                <a:moveTo>
                  <a:pt x="0" y="0"/>
                </a:moveTo>
                <a:lnTo>
                  <a:pt x="1308076" y="0"/>
                </a:lnTo>
                <a:lnTo>
                  <a:pt x="1308076" y="1308076"/>
                </a:lnTo>
                <a:lnTo>
                  <a:pt x="0" y="13080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982450" y="6487866"/>
            <a:ext cx="734477" cy="1266339"/>
          </a:xfrm>
          <a:custGeom>
            <a:avLst/>
            <a:gdLst/>
            <a:ahLst/>
            <a:cxnLst/>
            <a:rect r="r" b="b" t="t" l="l"/>
            <a:pathLst>
              <a:path h="1266339" w="734477">
                <a:moveTo>
                  <a:pt x="0" y="0"/>
                </a:moveTo>
                <a:lnTo>
                  <a:pt x="734477" y="0"/>
                </a:lnTo>
                <a:lnTo>
                  <a:pt x="734477" y="1266339"/>
                </a:lnTo>
                <a:lnTo>
                  <a:pt x="0" y="12663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5555377" y="6659460"/>
            <a:ext cx="1246745" cy="1246745"/>
          </a:xfrm>
          <a:custGeom>
            <a:avLst/>
            <a:gdLst/>
            <a:ahLst/>
            <a:cxnLst/>
            <a:rect r="r" b="b" t="t" l="l"/>
            <a:pathLst>
              <a:path h="1246745" w="1246745">
                <a:moveTo>
                  <a:pt x="0" y="0"/>
                </a:moveTo>
                <a:lnTo>
                  <a:pt x="1246745" y="0"/>
                </a:lnTo>
                <a:lnTo>
                  <a:pt x="1246745" y="1246745"/>
                </a:lnTo>
                <a:lnTo>
                  <a:pt x="0" y="12467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1028700" y="1739301"/>
            <a:ext cx="16230600" cy="1085214"/>
          </a:xfrm>
          <a:prstGeom prst="rect">
            <a:avLst/>
          </a:prstGeom>
        </p:spPr>
        <p:txBody>
          <a:bodyPr anchor="t" rtlCol="false" tIns="0" lIns="0" bIns="0" rIns="0">
            <a:spAutoFit/>
          </a:bodyPr>
          <a:lstStyle/>
          <a:p>
            <a:pPr algn="ctr">
              <a:lnSpc>
                <a:spcPts val="8960"/>
              </a:lnSpc>
              <a:spcBef>
                <a:spcPct val="0"/>
              </a:spcBef>
            </a:pPr>
            <a:r>
              <a:rPr lang="en-US" sz="6400">
                <a:solidFill>
                  <a:srgbClr val="FFFFFF"/>
                </a:solidFill>
                <a:latin typeface="Garet ExtraBold 2"/>
              </a:rPr>
              <a:t>Key concepts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28549" y="3870280"/>
            <a:ext cx="1076596" cy="1076596"/>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8BF"/>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2387140" y="3911427"/>
            <a:ext cx="1076596" cy="1076596"/>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8B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6528549" y="5279467"/>
            <a:ext cx="1076596" cy="1076596"/>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8B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2387140" y="5320614"/>
            <a:ext cx="1076596" cy="1076596"/>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8B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6528549" y="6689438"/>
            <a:ext cx="1076596" cy="1076596"/>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8B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6528549" y="8140556"/>
            <a:ext cx="1076596" cy="1076596"/>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8B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grpSp>
        <p:nvGrpSpPr>
          <p:cNvPr name="Group 20" id="20"/>
          <p:cNvGrpSpPr/>
          <p:nvPr/>
        </p:nvGrpSpPr>
        <p:grpSpPr>
          <a:xfrm rot="0">
            <a:off x="12387140" y="6730585"/>
            <a:ext cx="1076596" cy="1076596"/>
            <a:chOff x="0" y="0"/>
            <a:chExt cx="812800" cy="812800"/>
          </a:xfrm>
        </p:grpSpPr>
        <p:sp>
          <p:nvSpPr>
            <p:cNvPr name="Freeform 21" id="2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8BF"/>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grpSp>
        <p:nvGrpSpPr>
          <p:cNvPr name="Group 23" id="23"/>
          <p:cNvGrpSpPr/>
          <p:nvPr/>
        </p:nvGrpSpPr>
        <p:grpSpPr>
          <a:xfrm rot="0">
            <a:off x="12387140" y="8181704"/>
            <a:ext cx="1076596" cy="1076596"/>
            <a:chOff x="0" y="0"/>
            <a:chExt cx="812800" cy="812800"/>
          </a:xfrm>
        </p:grpSpPr>
        <p:sp>
          <p:nvSpPr>
            <p:cNvPr name="Freeform 24" id="2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8BF"/>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Freeform 26" id="26"/>
          <p:cNvSpPr/>
          <p:nvPr/>
        </p:nvSpPr>
        <p:spPr>
          <a:xfrm flipH="false" flipV="false" rot="-10800000">
            <a:off x="-3166233" y="0"/>
            <a:ext cx="7278052" cy="10287000"/>
          </a:xfrm>
          <a:custGeom>
            <a:avLst/>
            <a:gdLst/>
            <a:ahLst/>
            <a:cxnLst/>
            <a:rect r="r" b="b" t="t" l="l"/>
            <a:pathLst>
              <a:path h="10287000" w="7278052">
                <a:moveTo>
                  <a:pt x="0" y="0"/>
                </a:moveTo>
                <a:lnTo>
                  <a:pt x="7278053" y="0"/>
                </a:lnTo>
                <a:lnTo>
                  <a:pt x="727805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6528549" y="4070401"/>
            <a:ext cx="1076596" cy="537696"/>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Garet 1"/>
              </a:rPr>
              <a:t>01</a:t>
            </a:r>
          </a:p>
        </p:txBody>
      </p:sp>
      <p:sp>
        <p:nvSpPr>
          <p:cNvPr name="TextBox 28" id="28"/>
          <p:cNvSpPr txBox="true"/>
          <p:nvPr/>
        </p:nvSpPr>
        <p:spPr>
          <a:xfrm rot="0">
            <a:off x="12387140" y="4111548"/>
            <a:ext cx="1076596" cy="537764"/>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Garet 1"/>
              </a:rPr>
              <a:t>05</a:t>
            </a:r>
          </a:p>
        </p:txBody>
      </p:sp>
      <p:sp>
        <p:nvSpPr>
          <p:cNvPr name="TextBox 29" id="29"/>
          <p:cNvSpPr txBox="true"/>
          <p:nvPr/>
        </p:nvSpPr>
        <p:spPr>
          <a:xfrm rot="0">
            <a:off x="6528549" y="5479587"/>
            <a:ext cx="1076596" cy="537764"/>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Garet 1"/>
              </a:rPr>
              <a:t>02</a:t>
            </a:r>
          </a:p>
        </p:txBody>
      </p:sp>
      <p:sp>
        <p:nvSpPr>
          <p:cNvPr name="TextBox 30" id="30"/>
          <p:cNvSpPr txBox="true"/>
          <p:nvPr/>
        </p:nvSpPr>
        <p:spPr>
          <a:xfrm rot="0">
            <a:off x="12387140" y="5520734"/>
            <a:ext cx="1076596" cy="537764"/>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Garet 1"/>
              </a:rPr>
              <a:t>06</a:t>
            </a:r>
          </a:p>
        </p:txBody>
      </p:sp>
      <p:sp>
        <p:nvSpPr>
          <p:cNvPr name="TextBox 31" id="31"/>
          <p:cNvSpPr txBox="true"/>
          <p:nvPr/>
        </p:nvSpPr>
        <p:spPr>
          <a:xfrm rot="0">
            <a:off x="6528549" y="6889559"/>
            <a:ext cx="1076596" cy="537764"/>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Garet 1"/>
              </a:rPr>
              <a:t>03</a:t>
            </a:r>
          </a:p>
        </p:txBody>
      </p:sp>
      <p:sp>
        <p:nvSpPr>
          <p:cNvPr name="TextBox 32" id="32"/>
          <p:cNvSpPr txBox="true"/>
          <p:nvPr/>
        </p:nvSpPr>
        <p:spPr>
          <a:xfrm rot="0">
            <a:off x="6528549" y="8340677"/>
            <a:ext cx="1076596" cy="537764"/>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Garet 1"/>
              </a:rPr>
              <a:t>04</a:t>
            </a:r>
          </a:p>
        </p:txBody>
      </p:sp>
      <p:sp>
        <p:nvSpPr>
          <p:cNvPr name="TextBox 33" id="33"/>
          <p:cNvSpPr txBox="true"/>
          <p:nvPr/>
        </p:nvSpPr>
        <p:spPr>
          <a:xfrm rot="0">
            <a:off x="12387140" y="6930706"/>
            <a:ext cx="1076596" cy="537764"/>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Garet 1"/>
              </a:rPr>
              <a:t>07</a:t>
            </a:r>
          </a:p>
        </p:txBody>
      </p:sp>
      <p:sp>
        <p:nvSpPr>
          <p:cNvPr name="TextBox 34" id="34"/>
          <p:cNvSpPr txBox="true"/>
          <p:nvPr/>
        </p:nvSpPr>
        <p:spPr>
          <a:xfrm rot="0">
            <a:off x="12387140" y="8381824"/>
            <a:ext cx="1076596" cy="537764"/>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Garet 1"/>
              </a:rPr>
              <a:t>08</a:t>
            </a:r>
          </a:p>
        </p:txBody>
      </p:sp>
      <p:sp>
        <p:nvSpPr>
          <p:cNvPr name="TextBox 35" id="35"/>
          <p:cNvSpPr txBox="true"/>
          <p:nvPr/>
        </p:nvSpPr>
        <p:spPr>
          <a:xfrm rot="0">
            <a:off x="6528549" y="900534"/>
            <a:ext cx="10730751" cy="2503170"/>
          </a:xfrm>
          <a:prstGeom prst="rect">
            <a:avLst/>
          </a:prstGeom>
        </p:spPr>
        <p:txBody>
          <a:bodyPr anchor="t" rtlCol="false" tIns="0" lIns="0" bIns="0" rIns="0">
            <a:spAutoFit/>
          </a:bodyPr>
          <a:lstStyle/>
          <a:p>
            <a:pPr>
              <a:lnSpc>
                <a:spcPts val="10080"/>
              </a:lnSpc>
              <a:spcBef>
                <a:spcPct val="0"/>
              </a:spcBef>
            </a:pPr>
            <a:r>
              <a:rPr lang="en-US" sz="7200">
                <a:solidFill>
                  <a:srgbClr val="000000"/>
                </a:solidFill>
                <a:latin typeface="Garet ExtraBold 1"/>
              </a:rPr>
              <a:t>Advantages of Database</a:t>
            </a:r>
          </a:p>
        </p:txBody>
      </p:sp>
      <p:sp>
        <p:nvSpPr>
          <p:cNvPr name="TextBox 36" id="36"/>
          <p:cNvSpPr txBox="true"/>
          <p:nvPr/>
        </p:nvSpPr>
        <p:spPr>
          <a:xfrm rot="0">
            <a:off x="8052896" y="4150728"/>
            <a:ext cx="3347813" cy="815340"/>
          </a:xfrm>
          <a:prstGeom prst="rect">
            <a:avLst/>
          </a:prstGeom>
        </p:spPr>
        <p:txBody>
          <a:bodyPr anchor="t" rtlCol="false" tIns="0" lIns="0" bIns="0" rIns="0">
            <a:spAutoFit/>
          </a:bodyPr>
          <a:lstStyle/>
          <a:p>
            <a:pPr>
              <a:lnSpc>
                <a:spcPts val="3359"/>
              </a:lnSpc>
            </a:pPr>
            <a:r>
              <a:rPr lang="en-US" sz="2400">
                <a:solidFill>
                  <a:srgbClr val="000000"/>
                </a:solidFill>
                <a:latin typeface="Garet 1"/>
              </a:rPr>
              <a:t>Reduce data redundancy</a:t>
            </a:r>
          </a:p>
        </p:txBody>
      </p:sp>
      <p:sp>
        <p:nvSpPr>
          <p:cNvPr name="TextBox 37" id="37"/>
          <p:cNvSpPr txBox="true"/>
          <p:nvPr/>
        </p:nvSpPr>
        <p:spPr>
          <a:xfrm rot="0">
            <a:off x="13911487" y="4191875"/>
            <a:ext cx="3347813" cy="815340"/>
          </a:xfrm>
          <a:prstGeom prst="rect">
            <a:avLst/>
          </a:prstGeom>
        </p:spPr>
        <p:txBody>
          <a:bodyPr anchor="t" rtlCol="false" tIns="0" lIns="0" bIns="0" rIns="0">
            <a:spAutoFit/>
          </a:bodyPr>
          <a:lstStyle/>
          <a:p>
            <a:pPr>
              <a:lnSpc>
                <a:spcPts val="3359"/>
              </a:lnSpc>
            </a:pPr>
            <a:r>
              <a:rPr lang="en-US" sz="2400">
                <a:solidFill>
                  <a:srgbClr val="000000"/>
                </a:solidFill>
                <a:latin typeface="Garet 1"/>
              </a:rPr>
              <a:t>Allows integrity constraints</a:t>
            </a:r>
          </a:p>
        </p:txBody>
      </p:sp>
      <p:sp>
        <p:nvSpPr>
          <p:cNvPr name="TextBox 38" id="38"/>
          <p:cNvSpPr txBox="true"/>
          <p:nvPr/>
        </p:nvSpPr>
        <p:spPr>
          <a:xfrm rot="0">
            <a:off x="8052896" y="5559915"/>
            <a:ext cx="3347813" cy="815340"/>
          </a:xfrm>
          <a:prstGeom prst="rect">
            <a:avLst/>
          </a:prstGeom>
        </p:spPr>
        <p:txBody>
          <a:bodyPr anchor="t" rtlCol="false" tIns="0" lIns="0" bIns="0" rIns="0">
            <a:spAutoFit/>
          </a:bodyPr>
          <a:lstStyle/>
          <a:p>
            <a:pPr>
              <a:lnSpc>
                <a:spcPts val="3359"/>
              </a:lnSpc>
            </a:pPr>
            <a:r>
              <a:rPr lang="en-US" sz="2400">
                <a:solidFill>
                  <a:srgbClr val="000000"/>
                </a:solidFill>
                <a:latin typeface="Garet 1"/>
              </a:rPr>
              <a:t>Remove data inconsistency</a:t>
            </a:r>
          </a:p>
        </p:txBody>
      </p:sp>
      <p:sp>
        <p:nvSpPr>
          <p:cNvPr name="TextBox 39" id="39"/>
          <p:cNvSpPr txBox="true"/>
          <p:nvPr/>
        </p:nvSpPr>
        <p:spPr>
          <a:xfrm rot="0">
            <a:off x="13911487" y="5601062"/>
            <a:ext cx="3347813" cy="396240"/>
          </a:xfrm>
          <a:prstGeom prst="rect">
            <a:avLst/>
          </a:prstGeom>
        </p:spPr>
        <p:txBody>
          <a:bodyPr anchor="t" rtlCol="false" tIns="0" lIns="0" bIns="0" rIns="0">
            <a:spAutoFit/>
          </a:bodyPr>
          <a:lstStyle/>
          <a:p>
            <a:pPr>
              <a:lnSpc>
                <a:spcPts val="3359"/>
              </a:lnSpc>
            </a:pPr>
            <a:r>
              <a:rPr lang="en-US" sz="2400">
                <a:solidFill>
                  <a:srgbClr val="000000"/>
                </a:solidFill>
                <a:latin typeface="Garet 1"/>
              </a:rPr>
              <a:t>Concurrent access</a:t>
            </a:r>
          </a:p>
        </p:txBody>
      </p:sp>
      <p:sp>
        <p:nvSpPr>
          <p:cNvPr name="TextBox 40" id="40"/>
          <p:cNvSpPr txBox="true"/>
          <p:nvPr/>
        </p:nvSpPr>
        <p:spPr>
          <a:xfrm rot="0">
            <a:off x="8052896" y="6969886"/>
            <a:ext cx="3347813" cy="396240"/>
          </a:xfrm>
          <a:prstGeom prst="rect">
            <a:avLst/>
          </a:prstGeom>
        </p:spPr>
        <p:txBody>
          <a:bodyPr anchor="t" rtlCol="false" tIns="0" lIns="0" bIns="0" rIns="0">
            <a:spAutoFit/>
          </a:bodyPr>
          <a:lstStyle/>
          <a:p>
            <a:pPr>
              <a:lnSpc>
                <a:spcPts val="3359"/>
              </a:lnSpc>
            </a:pPr>
            <a:r>
              <a:rPr lang="en-US" sz="2400">
                <a:solidFill>
                  <a:srgbClr val="000000"/>
                </a:solidFill>
                <a:latin typeface="Garet 1"/>
              </a:rPr>
              <a:t>Easy data access</a:t>
            </a:r>
          </a:p>
        </p:txBody>
      </p:sp>
      <p:sp>
        <p:nvSpPr>
          <p:cNvPr name="TextBox 41" id="41"/>
          <p:cNvSpPr txBox="true"/>
          <p:nvPr/>
        </p:nvSpPr>
        <p:spPr>
          <a:xfrm rot="0">
            <a:off x="8052896" y="8421005"/>
            <a:ext cx="3347813" cy="815340"/>
          </a:xfrm>
          <a:prstGeom prst="rect">
            <a:avLst/>
          </a:prstGeom>
        </p:spPr>
        <p:txBody>
          <a:bodyPr anchor="t" rtlCol="false" tIns="0" lIns="0" bIns="0" rIns="0">
            <a:spAutoFit/>
          </a:bodyPr>
          <a:lstStyle/>
          <a:p>
            <a:pPr>
              <a:lnSpc>
                <a:spcPts val="3359"/>
              </a:lnSpc>
            </a:pPr>
            <a:r>
              <a:rPr lang="en-US" sz="2400">
                <a:solidFill>
                  <a:srgbClr val="000000"/>
                </a:solidFill>
                <a:latin typeface="Garet 1"/>
              </a:rPr>
              <a:t>Guarantees Atomicity</a:t>
            </a:r>
          </a:p>
        </p:txBody>
      </p:sp>
      <p:sp>
        <p:nvSpPr>
          <p:cNvPr name="TextBox 42" id="42"/>
          <p:cNvSpPr txBox="true"/>
          <p:nvPr/>
        </p:nvSpPr>
        <p:spPr>
          <a:xfrm rot="0">
            <a:off x="13911487" y="7011033"/>
            <a:ext cx="3347813" cy="815340"/>
          </a:xfrm>
          <a:prstGeom prst="rect">
            <a:avLst/>
          </a:prstGeom>
        </p:spPr>
        <p:txBody>
          <a:bodyPr anchor="t" rtlCol="false" tIns="0" lIns="0" bIns="0" rIns="0">
            <a:spAutoFit/>
          </a:bodyPr>
          <a:lstStyle/>
          <a:p>
            <a:pPr>
              <a:lnSpc>
                <a:spcPts val="3359"/>
              </a:lnSpc>
            </a:pPr>
            <a:r>
              <a:rPr lang="en-US" sz="2400">
                <a:solidFill>
                  <a:srgbClr val="000000"/>
                </a:solidFill>
                <a:latin typeface="Garet 1"/>
              </a:rPr>
              <a:t>Restricting unauthorized access</a:t>
            </a:r>
          </a:p>
        </p:txBody>
      </p:sp>
      <p:sp>
        <p:nvSpPr>
          <p:cNvPr name="TextBox 43" id="43"/>
          <p:cNvSpPr txBox="true"/>
          <p:nvPr/>
        </p:nvSpPr>
        <p:spPr>
          <a:xfrm rot="0">
            <a:off x="13911487" y="8462152"/>
            <a:ext cx="3347813" cy="815340"/>
          </a:xfrm>
          <a:prstGeom prst="rect">
            <a:avLst/>
          </a:prstGeom>
        </p:spPr>
        <p:txBody>
          <a:bodyPr anchor="t" rtlCol="false" tIns="0" lIns="0" bIns="0" rIns="0">
            <a:spAutoFit/>
          </a:bodyPr>
          <a:lstStyle/>
          <a:p>
            <a:pPr>
              <a:lnSpc>
                <a:spcPts val="3359"/>
              </a:lnSpc>
            </a:pPr>
            <a:r>
              <a:rPr lang="en-US" sz="2400">
                <a:solidFill>
                  <a:srgbClr val="000000"/>
                </a:solidFill>
                <a:latin typeface="Garet 1"/>
              </a:rPr>
              <a:t>Back up and recovery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397930"/>
            <a:ext cx="3109970" cy="3860370"/>
            <a:chOff x="0" y="0"/>
            <a:chExt cx="1699023" cy="2108978"/>
          </a:xfrm>
        </p:grpSpPr>
        <p:sp>
          <p:nvSpPr>
            <p:cNvPr name="Freeform 3" id="3"/>
            <p:cNvSpPr/>
            <p:nvPr/>
          </p:nvSpPr>
          <p:spPr>
            <a:xfrm flipH="false" flipV="false" rot="0">
              <a:off x="0" y="0"/>
              <a:ext cx="1699023" cy="2108978"/>
            </a:xfrm>
            <a:custGeom>
              <a:avLst/>
              <a:gdLst/>
              <a:ahLst/>
              <a:cxnLst/>
              <a:rect r="r" b="b" t="t" l="l"/>
              <a:pathLst>
                <a:path h="2108978" w="1699023">
                  <a:moveTo>
                    <a:pt x="1574563" y="2108978"/>
                  </a:moveTo>
                  <a:lnTo>
                    <a:pt x="124460" y="2108978"/>
                  </a:lnTo>
                  <a:cubicBezTo>
                    <a:pt x="55880" y="2108978"/>
                    <a:pt x="0" y="2053098"/>
                    <a:pt x="0" y="1984518"/>
                  </a:cubicBezTo>
                  <a:lnTo>
                    <a:pt x="0" y="124460"/>
                  </a:lnTo>
                  <a:cubicBezTo>
                    <a:pt x="0" y="55880"/>
                    <a:pt x="55880" y="0"/>
                    <a:pt x="124460" y="0"/>
                  </a:cubicBezTo>
                  <a:lnTo>
                    <a:pt x="1574563" y="0"/>
                  </a:lnTo>
                  <a:cubicBezTo>
                    <a:pt x="1643144" y="0"/>
                    <a:pt x="1699023" y="55880"/>
                    <a:pt x="1699023" y="124460"/>
                  </a:cubicBezTo>
                  <a:lnTo>
                    <a:pt x="1699023" y="1984518"/>
                  </a:lnTo>
                  <a:cubicBezTo>
                    <a:pt x="1699023" y="2053098"/>
                    <a:pt x="1643144" y="2108978"/>
                    <a:pt x="1574563" y="2108978"/>
                  </a:cubicBezTo>
                  <a:close/>
                </a:path>
              </a:pathLst>
            </a:custGeom>
            <a:solidFill>
              <a:srgbClr val="0068BF"/>
            </a:solidFill>
          </p:spPr>
        </p:sp>
      </p:grpSp>
      <p:grpSp>
        <p:nvGrpSpPr>
          <p:cNvPr name="Group 4" id="4"/>
          <p:cNvGrpSpPr/>
          <p:nvPr/>
        </p:nvGrpSpPr>
        <p:grpSpPr>
          <a:xfrm rot="0">
            <a:off x="4306012" y="5397930"/>
            <a:ext cx="3109970" cy="3860370"/>
            <a:chOff x="0" y="0"/>
            <a:chExt cx="1699023" cy="2108978"/>
          </a:xfrm>
        </p:grpSpPr>
        <p:sp>
          <p:nvSpPr>
            <p:cNvPr name="Freeform 5" id="5"/>
            <p:cNvSpPr/>
            <p:nvPr/>
          </p:nvSpPr>
          <p:spPr>
            <a:xfrm flipH="false" flipV="false" rot="0">
              <a:off x="0" y="0"/>
              <a:ext cx="1699023" cy="2108978"/>
            </a:xfrm>
            <a:custGeom>
              <a:avLst/>
              <a:gdLst/>
              <a:ahLst/>
              <a:cxnLst/>
              <a:rect r="r" b="b" t="t" l="l"/>
              <a:pathLst>
                <a:path h="2108978" w="1699023">
                  <a:moveTo>
                    <a:pt x="1574563" y="2108978"/>
                  </a:moveTo>
                  <a:lnTo>
                    <a:pt x="124460" y="2108978"/>
                  </a:lnTo>
                  <a:cubicBezTo>
                    <a:pt x="55880" y="2108978"/>
                    <a:pt x="0" y="2053098"/>
                    <a:pt x="0" y="1984518"/>
                  </a:cubicBezTo>
                  <a:lnTo>
                    <a:pt x="0" y="124460"/>
                  </a:lnTo>
                  <a:cubicBezTo>
                    <a:pt x="0" y="55880"/>
                    <a:pt x="55880" y="0"/>
                    <a:pt x="124460" y="0"/>
                  </a:cubicBezTo>
                  <a:lnTo>
                    <a:pt x="1574563" y="0"/>
                  </a:lnTo>
                  <a:cubicBezTo>
                    <a:pt x="1643144" y="0"/>
                    <a:pt x="1699023" y="55880"/>
                    <a:pt x="1699023" y="124460"/>
                  </a:cubicBezTo>
                  <a:lnTo>
                    <a:pt x="1699023" y="1984518"/>
                  </a:lnTo>
                  <a:cubicBezTo>
                    <a:pt x="1699023" y="2053098"/>
                    <a:pt x="1643144" y="2108978"/>
                    <a:pt x="1574563" y="2108978"/>
                  </a:cubicBezTo>
                  <a:close/>
                </a:path>
              </a:pathLst>
            </a:custGeom>
            <a:solidFill>
              <a:srgbClr val="0068BF"/>
            </a:solidFill>
          </p:spPr>
        </p:sp>
      </p:grpSp>
      <p:grpSp>
        <p:nvGrpSpPr>
          <p:cNvPr name="Group 6" id="6"/>
          <p:cNvGrpSpPr/>
          <p:nvPr/>
        </p:nvGrpSpPr>
        <p:grpSpPr>
          <a:xfrm rot="0">
            <a:off x="7587118" y="5397930"/>
            <a:ext cx="3109970" cy="3860370"/>
            <a:chOff x="0" y="0"/>
            <a:chExt cx="1699023" cy="2108978"/>
          </a:xfrm>
        </p:grpSpPr>
        <p:sp>
          <p:nvSpPr>
            <p:cNvPr name="Freeform 7" id="7"/>
            <p:cNvSpPr/>
            <p:nvPr/>
          </p:nvSpPr>
          <p:spPr>
            <a:xfrm flipH="false" flipV="false" rot="0">
              <a:off x="0" y="0"/>
              <a:ext cx="1699023" cy="2108978"/>
            </a:xfrm>
            <a:custGeom>
              <a:avLst/>
              <a:gdLst/>
              <a:ahLst/>
              <a:cxnLst/>
              <a:rect r="r" b="b" t="t" l="l"/>
              <a:pathLst>
                <a:path h="2108978" w="1699023">
                  <a:moveTo>
                    <a:pt x="1574563" y="2108978"/>
                  </a:moveTo>
                  <a:lnTo>
                    <a:pt x="124460" y="2108978"/>
                  </a:lnTo>
                  <a:cubicBezTo>
                    <a:pt x="55880" y="2108978"/>
                    <a:pt x="0" y="2053098"/>
                    <a:pt x="0" y="1984518"/>
                  </a:cubicBezTo>
                  <a:lnTo>
                    <a:pt x="0" y="124460"/>
                  </a:lnTo>
                  <a:cubicBezTo>
                    <a:pt x="0" y="55880"/>
                    <a:pt x="55880" y="0"/>
                    <a:pt x="124460" y="0"/>
                  </a:cubicBezTo>
                  <a:lnTo>
                    <a:pt x="1574563" y="0"/>
                  </a:lnTo>
                  <a:cubicBezTo>
                    <a:pt x="1643144" y="0"/>
                    <a:pt x="1699023" y="55880"/>
                    <a:pt x="1699023" y="124460"/>
                  </a:cubicBezTo>
                  <a:lnTo>
                    <a:pt x="1699023" y="1984518"/>
                  </a:lnTo>
                  <a:cubicBezTo>
                    <a:pt x="1699023" y="2053098"/>
                    <a:pt x="1643144" y="2108978"/>
                    <a:pt x="1574563" y="2108978"/>
                  </a:cubicBezTo>
                  <a:close/>
                </a:path>
              </a:pathLst>
            </a:custGeom>
            <a:solidFill>
              <a:srgbClr val="0068BF"/>
            </a:solidFill>
          </p:spPr>
        </p:sp>
      </p:grpSp>
      <p:grpSp>
        <p:nvGrpSpPr>
          <p:cNvPr name="Group 8" id="8"/>
          <p:cNvGrpSpPr/>
          <p:nvPr/>
        </p:nvGrpSpPr>
        <p:grpSpPr>
          <a:xfrm rot="0">
            <a:off x="10868224" y="5397930"/>
            <a:ext cx="3109970" cy="3860370"/>
            <a:chOff x="0" y="0"/>
            <a:chExt cx="1699023" cy="2108978"/>
          </a:xfrm>
        </p:grpSpPr>
        <p:sp>
          <p:nvSpPr>
            <p:cNvPr name="Freeform 9" id="9"/>
            <p:cNvSpPr/>
            <p:nvPr/>
          </p:nvSpPr>
          <p:spPr>
            <a:xfrm flipH="false" flipV="false" rot="0">
              <a:off x="0" y="0"/>
              <a:ext cx="1699023" cy="2108978"/>
            </a:xfrm>
            <a:custGeom>
              <a:avLst/>
              <a:gdLst/>
              <a:ahLst/>
              <a:cxnLst/>
              <a:rect r="r" b="b" t="t" l="l"/>
              <a:pathLst>
                <a:path h="2108978" w="1699023">
                  <a:moveTo>
                    <a:pt x="1574563" y="2108978"/>
                  </a:moveTo>
                  <a:lnTo>
                    <a:pt x="124460" y="2108978"/>
                  </a:lnTo>
                  <a:cubicBezTo>
                    <a:pt x="55880" y="2108978"/>
                    <a:pt x="0" y="2053098"/>
                    <a:pt x="0" y="1984518"/>
                  </a:cubicBezTo>
                  <a:lnTo>
                    <a:pt x="0" y="124460"/>
                  </a:lnTo>
                  <a:cubicBezTo>
                    <a:pt x="0" y="55880"/>
                    <a:pt x="55880" y="0"/>
                    <a:pt x="124460" y="0"/>
                  </a:cubicBezTo>
                  <a:lnTo>
                    <a:pt x="1574563" y="0"/>
                  </a:lnTo>
                  <a:cubicBezTo>
                    <a:pt x="1643144" y="0"/>
                    <a:pt x="1699023" y="55880"/>
                    <a:pt x="1699023" y="124460"/>
                  </a:cubicBezTo>
                  <a:lnTo>
                    <a:pt x="1699023" y="1984518"/>
                  </a:lnTo>
                  <a:cubicBezTo>
                    <a:pt x="1699023" y="2053098"/>
                    <a:pt x="1643144" y="2108978"/>
                    <a:pt x="1574563" y="2108978"/>
                  </a:cubicBezTo>
                  <a:close/>
                </a:path>
              </a:pathLst>
            </a:custGeom>
            <a:solidFill>
              <a:srgbClr val="0068BF"/>
            </a:solidFill>
          </p:spPr>
        </p:sp>
      </p:grpSp>
      <p:grpSp>
        <p:nvGrpSpPr>
          <p:cNvPr name="Group 10" id="10"/>
          <p:cNvGrpSpPr/>
          <p:nvPr/>
        </p:nvGrpSpPr>
        <p:grpSpPr>
          <a:xfrm rot="0">
            <a:off x="14149330" y="5397930"/>
            <a:ext cx="3109970" cy="3860370"/>
            <a:chOff x="0" y="0"/>
            <a:chExt cx="1699023" cy="2108978"/>
          </a:xfrm>
        </p:grpSpPr>
        <p:sp>
          <p:nvSpPr>
            <p:cNvPr name="Freeform 11" id="11"/>
            <p:cNvSpPr/>
            <p:nvPr/>
          </p:nvSpPr>
          <p:spPr>
            <a:xfrm flipH="false" flipV="false" rot="0">
              <a:off x="0" y="0"/>
              <a:ext cx="1699023" cy="2108978"/>
            </a:xfrm>
            <a:custGeom>
              <a:avLst/>
              <a:gdLst/>
              <a:ahLst/>
              <a:cxnLst/>
              <a:rect r="r" b="b" t="t" l="l"/>
              <a:pathLst>
                <a:path h="2108978" w="1699023">
                  <a:moveTo>
                    <a:pt x="1574563" y="2108978"/>
                  </a:moveTo>
                  <a:lnTo>
                    <a:pt x="124460" y="2108978"/>
                  </a:lnTo>
                  <a:cubicBezTo>
                    <a:pt x="55880" y="2108978"/>
                    <a:pt x="0" y="2053098"/>
                    <a:pt x="0" y="1984518"/>
                  </a:cubicBezTo>
                  <a:lnTo>
                    <a:pt x="0" y="124460"/>
                  </a:lnTo>
                  <a:cubicBezTo>
                    <a:pt x="0" y="55880"/>
                    <a:pt x="55880" y="0"/>
                    <a:pt x="124460" y="0"/>
                  </a:cubicBezTo>
                  <a:lnTo>
                    <a:pt x="1574563" y="0"/>
                  </a:lnTo>
                  <a:cubicBezTo>
                    <a:pt x="1643144" y="0"/>
                    <a:pt x="1699023" y="55880"/>
                    <a:pt x="1699023" y="124460"/>
                  </a:cubicBezTo>
                  <a:lnTo>
                    <a:pt x="1699023" y="1984518"/>
                  </a:lnTo>
                  <a:cubicBezTo>
                    <a:pt x="1699023" y="2053098"/>
                    <a:pt x="1643144" y="2108978"/>
                    <a:pt x="1574563" y="2108978"/>
                  </a:cubicBezTo>
                  <a:close/>
                </a:path>
              </a:pathLst>
            </a:custGeom>
            <a:solidFill>
              <a:srgbClr val="0068BF"/>
            </a:solidFill>
          </p:spPr>
        </p:sp>
      </p:grpSp>
      <p:grpSp>
        <p:nvGrpSpPr>
          <p:cNvPr name="Group 12" id="12"/>
          <p:cNvGrpSpPr>
            <a:grpSpLocks noChangeAspect="true"/>
          </p:cNvGrpSpPr>
          <p:nvPr/>
        </p:nvGrpSpPr>
        <p:grpSpPr>
          <a:xfrm rot="0">
            <a:off x="1028700" y="4953034"/>
            <a:ext cx="3105862" cy="3105850"/>
            <a:chOff x="0" y="0"/>
            <a:chExt cx="6350025" cy="6350000"/>
          </a:xfrm>
        </p:grpSpPr>
        <p:sp>
          <p:nvSpPr>
            <p:cNvPr name="Freeform 13" id="1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5471" t="0" r="-25471" b="0"/>
              </a:stretch>
            </a:blipFill>
          </p:spPr>
        </p:sp>
      </p:grpSp>
      <p:grpSp>
        <p:nvGrpSpPr>
          <p:cNvPr name="Group 14" id="14"/>
          <p:cNvGrpSpPr>
            <a:grpSpLocks noChangeAspect="true"/>
          </p:cNvGrpSpPr>
          <p:nvPr/>
        </p:nvGrpSpPr>
        <p:grpSpPr>
          <a:xfrm rot="0">
            <a:off x="4310120" y="4953034"/>
            <a:ext cx="3105862" cy="3105850"/>
            <a:chOff x="0" y="0"/>
            <a:chExt cx="6350025" cy="6350000"/>
          </a:xfrm>
        </p:grpSpPr>
        <p:sp>
          <p:nvSpPr>
            <p:cNvPr name="Freeform 15" id="1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06" t="0" r="-24906" b="0"/>
              </a:stretch>
            </a:blipFill>
          </p:spPr>
        </p:sp>
      </p:grpSp>
      <p:grpSp>
        <p:nvGrpSpPr>
          <p:cNvPr name="Group 16" id="16"/>
          <p:cNvGrpSpPr>
            <a:grpSpLocks noChangeAspect="true"/>
          </p:cNvGrpSpPr>
          <p:nvPr/>
        </p:nvGrpSpPr>
        <p:grpSpPr>
          <a:xfrm rot="0">
            <a:off x="7591226" y="4953034"/>
            <a:ext cx="3105862" cy="3105850"/>
            <a:chOff x="0" y="0"/>
            <a:chExt cx="6350025" cy="6350000"/>
          </a:xfrm>
        </p:grpSpPr>
        <p:sp>
          <p:nvSpPr>
            <p:cNvPr name="Freeform 17" id="1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38888" t="0" r="-38888" b="0"/>
              </a:stretch>
            </a:blipFill>
          </p:spPr>
        </p:sp>
      </p:grpSp>
      <p:grpSp>
        <p:nvGrpSpPr>
          <p:cNvPr name="Group 18" id="18"/>
          <p:cNvGrpSpPr>
            <a:grpSpLocks noChangeAspect="true"/>
          </p:cNvGrpSpPr>
          <p:nvPr/>
        </p:nvGrpSpPr>
        <p:grpSpPr>
          <a:xfrm rot="0">
            <a:off x="10868224" y="4953034"/>
            <a:ext cx="3105862" cy="3105850"/>
            <a:chOff x="0" y="0"/>
            <a:chExt cx="6350025" cy="6350000"/>
          </a:xfrm>
        </p:grpSpPr>
        <p:sp>
          <p:nvSpPr>
            <p:cNvPr name="Freeform 19" id="1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25046" t="0" r="-25046" b="0"/>
              </a:stretch>
            </a:blipFill>
          </p:spPr>
        </p:sp>
      </p:grpSp>
      <p:grpSp>
        <p:nvGrpSpPr>
          <p:cNvPr name="Group 20" id="20"/>
          <p:cNvGrpSpPr>
            <a:grpSpLocks noChangeAspect="true"/>
          </p:cNvGrpSpPr>
          <p:nvPr/>
        </p:nvGrpSpPr>
        <p:grpSpPr>
          <a:xfrm rot="0">
            <a:off x="14153438" y="4953034"/>
            <a:ext cx="3105862" cy="3105850"/>
            <a:chOff x="0" y="0"/>
            <a:chExt cx="6350025" cy="6350000"/>
          </a:xfrm>
        </p:grpSpPr>
        <p:sp>
          <p:nvSpPr>
            <p:cNvPr name="Freeform 21" id="21"/>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25046" t="0" r="-25046" b="0"/>
              </a:stretch>
            </a:blipFill>
          </p:spPr>
        </p:sp>
      </p:grpSp>
      <p:sp>
        <p:nvSpPr>
          <p:cNvPr name="Freeform 22" id="22"/>
          <p:cNvSpPr/>
          <p:nvPr/>
        </p:nvSpPr>
        <p:spPr>
          <a:xfrm flipH="false" flipV="true" rot="0">
            <a:off x="14958296" y="-944402"/>
            <a:ext cx="3329704" cy="2806663"/>
          </a:xfrm>
          <a:custGeom>
            <a:avLst/>
            <a:gdLst/>
            <a:ahLst/>
            <a:cxnLst/>
            <a:rect r="r" b="b" t="t" l="l"/>
            <a:pathLst>
              <a:path h="2806663" w="3329704">
                <a:moveTo>
                  <a:pt x="0" y="2806663"/>
                </a:moveTo>
                <a:lnTo>
                  <a:pt x="3329704" y="2806663"/>
                </a:lnTo>
                <a:lnTo>
                  <a:pt x="3329704" y="0"/>
                </a:lnTo>
                <a:lnTo>
                  <a:pt x="0" y="0"/>
                </a:lnTo>
                <a:lnTo>
                  <a:pt x="0" y="2806663"/>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028700" y="904875"/>
            <a:ext cx="10603074" cy="1078230"/>
          </a:xfrm>
          <a:prstGeom prst="rect">
            <a:avLst/>
          </a:prstGeom>
        </p:spPr>
        <p:txBody>
          <a:bodyPr anchor="t" rtlCol="false" tIns="0" lIns="0" bIns="0" rIns="0">
            <a:spAutoFit/>
          </a:bodyPr>
          <a:lstStyle/>
          <a:p>
            <a:pPr>
              <a:lnSpc>
                <a:spcPts val="8819"/>
              </a:lnSpc>
            </a:pPr>
            <a:r>
              <a:rPr lang="en-US" sz="6300">
                <a:solidFill>
                  <a:srgbClr val="000000"/>
                </a:solidFill>
                <a:latin typeface="Garet ExtraBold 2"/>
              </a:rPr>
              <a:t>Real world Applications</a:t>
            </a:r>
          </a:p>
        </p:txBody>
      </p:sp>
      <p:sp>
        <p:nvSpPr>
          <p:cNvPr name="TextBox 24" id="24"/>
          <p:cNvSpPr txBox="true"/>
          <p:nvPr/>
        </p:nvSpPr>
        <p:spPr>
          <a:xfrm rot="0">
            <a:off x="1028700" y="8430359"/>
            <a:ext cx="3105862" cy="365760"/>
          </a:xfrm>
          <a:prstGeom prst="rect">
            <a:avLst/>
          </a:prstGeom>
        </p:spPr>
        <p:txBody>
          <a:bodyPr anchor="t" rtlCol="false" tIns="0" lIns="0" bIns="0" rIns="0">
            <a:spAutoFit/>
          </a:bodyPr>
          <a:lstStyle/>
          <a:p>
            <a:pPr algn="ctr">
              <a:lnSpc>
                <a:spcPts val="2940"/>
              </a:lnSpc>
            </a:pPr>
            <a:r>
              <a:rPr lang="en-US" sz="2100">
                <a:solidFill>
                  <a:srgbClr val="FFFFFF"/>
                </a:solidFill>
                <a:latin typeface="Garet ExtraBold 2"/>
              </a:rPr>
              <a:t>Banking and Finance</a:t>
            </a:r>
          </a:p>
        </p:txBody>
      </p:sp>
      <p:sp>
        <p:nvSpPr>
          <p:cNvPr name="TextBox 25" id="25"/>
          <p:cNvSpPr txBox="true"/>
          <p:nvPr/>
        </p:nvSpPr>
        <p:spPr>
          <a:xfrm rot="0">
            <a:off x="4310120" y="8430359"/>
            <a:ext cx="3105862" cy="365760"/>
          </a:xfrm>
          <a:prstGeom prst="rect">
            <a:avLst/>
          </a:prstGeom>
        </p:spPr>
        <p:txBody>
          <a:bodyPr anchor="t" rtlCol="false" tIns="0" lIns="0" bIns="0" rIns="0">
            <a:spAutoFit/>
          </a:bodyPr>
          <a:lstStyle/>
          <a:p>
            <a:pPr algn="ctr">
              <a:lnSpc>
                <a:spcPts val="2940"/>
              </a:lnSpc>
            </a:pPr>
            <a:r>
              <a:rPr lang="en-US" sz="2100">
                <a:solidFill>
                  <a:srgbClr val="FFFFFF"/>
                </a:solidFill>
                <a:latin typeface="Garet ExtraBold 2"/>
              </a:rPr>
              <a:t>E-commerce</a:t>
            </a:r>
          </a:p>
        </p:txBody>
      </p:sp>
      <p:sp>
        <p:nvSpPr>
          <p:cNvPr name="TextBox 26" id="26"/>
          <p:cNvSpPr txBox="true"/>
          <p:nvPr/>
        </p:nvSpPr>
        <p:spPr>
          <a:xfrm rot="0">
            <a:off x="7591226" y="8430359"/>
            <a:ext cx="3105862" cy="365760"/>
          </a:xfrm>
          <a:prstGeom prst="rect">
            <a:avLst/>
          </a:prstGeom>
        </p:spPr>
        <p:txBody>
          <a:bodyPr anchor="t" rtlCol="false" tIns="0" lIns="0" bIns="0" rIns="0">
            <a:spAutoFit/>
          </a:bodyPr>
          <a:lstStyle/>
          <a:p>
            <a:pPr algn="ctr">
              <a:lnSpc>
                <a:spcPts val="2940"/>
              </a:lnSpc>
            </a:pPr>
            <a:r>
              <a:rPr lang="en-US" sz="2100">
                <a:solidFill>
                  <a:srgbClr val="FFFFFF"/>
                </a:solidFill>
                <a:latin typeface="Garet ExtraBold 2"/>
              </a:rPr>
              <a:t>Healthcare</a:t>
            </a:r>
          </a:p>
        </p:txBody>
      </p:sp>
      <p:sp>
        <p:nvSpPr>
          <p:cNvPr name="TextBox 27" id="27"/>
          <p:cNvSpPr txBox="true"/>
          <p:nvPr/>
        </p:nvSpPr>
        <p:spPr>
          <a:xfrm rot="0">
            <a:off x="10868224" y="8430359"/>
            <a:ext cx="3105862" cy="365760"/>
          </a:xfrm>
          <a:prstGeom prst="rect">
            <a:avLst/>
          </a:prstGeom>
        </p:spPr>
        <p:txBody>
          <a:bodyPr anchor="t" rtlCol="false" tIns="0" lIns="0" bIns="0" rIns="0">
            <a:spAutoFit/>
          </a:bodyPr>
          <a:lstStyle/>
          <a:p>
            <a:pPr algn="ctr">
              <a:lnSpc>
                <a:spcPts val="2940"/>
              </a:lnSpc>
            </a:pPr>
            <a:r>
              <a:rPr lang="en-US" sz="2100">
                <a:solidFill>
                  <a:srgbClr val="FFFFFF"/>
                </a:solidFill>
                <a:latin typeface="Garet ExtraBold 2"/>
              </a:rPr>
              <a:t>Ticket booking</a:t>
            </a:r>
          </a:p>
        </p:txBody>
      </p:sp>
      <p:sp>
        <p:nvSpPr>
          <p:cNvPr name="TextBox 28" id="28"/>
          <p:cNvSpPr txBox="true"/>
          <p:nvPr/>
        </p:nvSpPr>
        <p:spPr>
          <a:xfrm rot="0">
            <a:off x="14149330" y="8430359"/>
            <a:ext cx="3105862" cy="365760"/>
          </a:xfrm>
          <a:prstGeom prst="rect">
            <a:avLst/>
          </a:prstGeom>
        </p:spPr>
        <p:txBody>
          <a:bodyPr anchor="t" rtlCol="false" tIns="0" lIns="0" bIns="0" rIns="0">
            <a:spAutoFit/>
          </a:bodyPr>
          <a:lstStyle/>
          <a:p>
            <a:pPr algn="ctr">
              <a:lnSpc>
                <a:spcPts val="2940"/>
              </a:lnSpc>
            </a:pPr>
            <a:r>
              <a:rPr lang="en-US" sz="2100">
                <a:solidFill>
                  <a:srgbClr val="FFFFFF"/>
                </a:solidFill>
                <a:latin typeface="Garet ExtraBold 2"/>
              </a:rPr>
              <a:t>Social  media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135" t="1304" r="6135" b="0"/>
          <a:stretch>
            <a:fillRect/>
          </a:stretch>
        </p:blipFill>
        <p:spPr>
          <a:xfrm flipH="false" flipV="false">
            <a:off x="0" y="0"/>
            <a:ext cx="18288000" cy="10287000"/>
          </a:xfrm>
          <a:prstGeom prst="rect">
            <a:avLst/>
          </a:prstGeom>
        </p:spPr>
      </p:pic>
      <p:sp>
        <p:nvSpPr>
          <p:cNvPr name="TextBox 3" id="3"/>
          <p:cNvSpPr txBox="true"/>
          <p:nvPr/>
        </p:nvSpPr>
        <p:spPr>
          <a:xfrm rot="0">
            <a:off x="917391" y="1237218"/>
            <a:ext cx="15626319" cy="3214443"/>
          </a:xfrm>
          <a:prstGeom prst="rect">
            <a:avLst/>
          </a:prstGeom>
        </p:spPr>
        <p:txBody>
          <a:bodyPr anchor="t" rtlCol="false" tIns="0" lIns="0" bIns="0" rIns="0">
            <a:spAutoFit/>
          </a:bodyPr>
          <a:lstStyle/>
          <a:p>
            <a:pPr>
              <a:lnSpc>
                <a:spcPts val="12983"/>
              </a:lnSpc>
            </a:pPr>
            <a:r>
              <a:rPr lang="en-US" sz="9274">
                <a:solidFill>
                  <a:srgbClr val="FFFFFF"/>
                </a:solidFill>
                <a:latin typeface="Open Sans Extra Bold"/>
              </a:rPr>
              <a:t>Top </a:t>
            </a:r>
            <a:r>
              <a:rPr lang="en-US" sz="9274">
                <a:solidFill>
                  <a:srgbClr val="F3CD00"/>
                </a:solidFill>
                <a:latin typeface="Open Sans Extra Bold"/>
              </a:rPr>
              <a:t>most</a:t>
            </a:r>
            <a:r>
              <a:rPr lang="en-US" sz="9274">
                <a:solidFill>
                  <a:srgbClr val="FFFFFF"/>
                </a:solidFill>
                <a:latin typeface="Open Sans Extra Bold"/>
              </a:rPr>
              <a:t> using </a:t>
            </a:r>
          </a:p>
          <a:p>
            <a:pPr>
              <a:lnSpc>
                <a:spcPts val="12983"/>
              </a:lnSpc>
              <a:spcBef>
                <a:spcPct val="0"/>
              </a:spcBef>
            </a:pPr>
            <a:r>
              <a:rPr lang="en-US" sz="9274">
                <a:solidFill>
                  <a:srgbClr val="FFFFFF"/>
                </a:solidFill>
                <a:latin typeface="Open Sans Extra Bold"/>
              </a:rPr>
              <a:t>DataBase </a:t>
            </a:r>
          </a:p>
        </p:txBody>
      </p:sp>
      <p:grpSp>
        <p:nvGrpSpPr>
          <p:cNvPr name="Group 4" id="4"/>
          <p:cNvGrpSpPr/>
          <p:nvPr/>
        </p:nvGrpSpPr>
        <p:grpSpPr>
          <a:xfrm rot="0">
            <a:off x="1044132" y="8881697"/>
            <a:ext cx="1858026" cy="853746"/>
            <a:chOff x="0" y="0"/>
            <a:chExt cx="1437244" cy="660400"/>
          </a:xfrm>
        </p:grpSpPr>
        <p:sp>
          <p:nvSpPr>
            <p:cNvPr name="Freeform 5" id="5"/>
            <p:cNvSpPr/>
            <p:nvPr/>
          </p:nvSpPr>
          <p:spPr>
            <a:xfrm flipH="false" flipV="false" rot="0">
              <a:off x="0" y="0"/>
              <a:ext cx="1437244" cy="660400"/>
            </a:xfrm>
            <a:custGeom>
              <a:avLst/>
              <a:gdLst/>
              <a:ahLst/>
              <a:cxnLst/>
              <a:rect r="r" b="b" t="t" l="l"/>
              <a:pathLst>
                <a:path h="660400" w="1437244">
                  <a:moveTo>
                    <a:pt x="1312784" y="660400"/>
                  </a:moveTo>
                  <a:lnTo>
                    <a:pt x="124460" y="660400"/>
                  </a:lnTo>
                  <a:cubicBezTo>
                    <a:pt x="55880" y="660400"/>
                    <a:pt x="0" y="604520"/>
                    <a:pt x="0" y="535940"/>
                  </a:cubicBezTo>
                  <a:lnTo>
                    <a:pt x="0" y="124460"/>
                  </a:lnTo>
                  <a:cubicBezTo>
                    <a:pt x="0" y="55880"/>
                    <a:pt x="55880" y="0"/>
                    <a:pt x="124460" y="0"/>
                  </a:cubicBezTo>
                  <a:lnTo>
                    <a:pt x="1312784" y="0"/>
                  </a:lnTo>
                  <a:cubicBezTo>
                    <a:pt x="1381364" y="0"/>
                    <a:pt x="1437244" y="55880"/>
                    <a:pt x="1437244" y="124460"/>
                  </a:cubicBezTo>
                  <a:lnTo>
                    <a:pt x="1437244" y="535940"/>
                  </a:lnTo>
                  <a:cubicBezTo>
                    <a:pt x="1437244" y="604520"/>
                    <a:pt x="1381364" y="660400"/>
                    <a:pt x="1312784" y="660400"/>
                  </a:cubicBezTo>
                  <a:close/>
                </a:path>
              </a:pathLst>
            </a:custGeom>
            <a:solidFill>
              <a:srgbClr val="0068BF"/>
            </a:solidFill>
          </p:spPr>
        </p:sp>
      </p:grpSp>
      <p:grpSp>
        <p:nvGrpSpPr>
          <p:cNvPr name="Group 6" id="6"/>
          <p:cNvGrpSpPr/>
          <p:nvPr/>
        </p:nvGrpSpPr>
        <p:grpSpPr>
          <a:xfrm rot="0">
            <a:off x="1028700" y="7870363"/>
            <a:ext cx="1873458" cy="1798148"/>
            <a:chOff x="0" y="0"/>
            <a:chExt cx="1308138" cy="1255553"/>
          </a:xfrm>
        </p:grpSpPr>
        <p:sp>
          <p:nvSpPr>
            <p:cNvPr name="Freeform 7" id="7"/>
            <p:cNvSpPr/>
            <p:nvPr/>
          </p:nvSpPr>
          <p:spPr>
            <a:xfrm flipH="false" flipV="false" rot="0">
              <a:off x="0" y="0"/>
              <a:ext cx="1308138" cy="1255553"/>
            </a:xfrm>
            <a:custGeom>
              <a:avLst/>
              <a:gdLst/>
              <a:ahLst/>
              <a:cxnLst/>
              <a:rect r="r" b="b" t="t" l="l"/>
              <a:pathLst>
                <a:path h="1255553" w="1308138">
                  <a:moveTo>
                    <a:pt x="1183678" y="1255553"/>
                  </a:moveTo>
                  <a:lnTo>
                    <a:pt x="124460" y="1255553"/>
                  </a:lnTo>
                  <a:cubicBezTo>
                    <a:pt x="55880" y="1255553"/>
                    <a:pt x="0" y="1199673"/>
                    <a:pt x="0" y="1131093"/>
                  </a:cubicBezTo>
                  <a:lnTo>
                    <a:pt x="0" y="124460"/>
                  </a:lnTo>
                  <a:cubicBezTo>
                    <a:pt x="0" y="55880"/>
                    <a:pt x="55880" y="0"/>
                    <a:pt x="124460" y="0"/>
                  </a:cubicBezTo>
                  <a:lnTo>
                    <a:pt x="1183678" y="0"/>
                  </a:lnTo>
                  <a:cubicBezTo>
                    <a:pt x="1252258" y="0"/>
                    <a:pt x="1308138" y="55880"/>
                    <a:pt x="1308138" y="124460"/>
                  </a:cubicBezTo>
                  <a:lnTo>
                    <a:pt x="1308138" y="1131093"/>
                  </a:lnTo>
                  <a:cubicBezTo>
                    <a:pt x="1308138" y="1199673"/>
                    <a:pt x="1252258" y="1255553"/>
                    <a:pt x="1183678" y="1255553"/>
                  </a:cubicBezTo>
                  <a:close/>
                </a:path>
              </a:pathLst>
            </a:custGeom>
            <a:solidFill>
              <a:srgbClr val="F3CD00"/>
            </a:solidFill>
          </p:spPr>
        </p:sp>
      </p:grpSp>
      <p:grpSp>
        <p:nvGrpSpPr>
          <p:cNvPr name="Group 8" id="8"/>
          <p:cNvGrpSpPr/>
          <p:nvPr/>
        </p:nvGrpSpPr>
        <p:grpSpPr>
          <a:xfrm rot="0">
            <a:off x="3209515" y="8873396"/>
            <a:ext cx="1858026" cy="853746"/>
            <a:chOff x="0" y="0"/>
            <a:chExt cx="1437244" cy="660400"/>
          </a:xfrm>
        </p:grpSpPr>
        <p:sp>
          <p:nvSpPr>
            <p:cNvPr name="Freeform 9" id="9"/>
            <p:cNvSpPr/>
            <p:nvPr/>
          </p:nvSpPr>
          <p:spPr>
            <a:xfrm flipH="false" flipV="false" rot="0">
              <a:off x="0" y="0"/>
              <a:ext cx="1437244" cy="660400"/>
            </a:xfrm>
            <a:custGeom>
              <a:avLst/>
              <a:gdLst/>
              <a:ahLst/>
              <a:cxnLst/>
              <a:rect r="r" b="b" t="t" l="l"/>
              <a:pathLst>
                <a:path h="660400" w="1437244">
                  <a:moveTo>
                    <a:pt x="1312784" y="660400"/>
                  </a:moveTo>
                  <a:lnTo>
                    <a:pt x="124460" y="660400"/>
                  </a:lnTo>
                  <a:cubicBezTo>
                    <a:pt x="55880" y="660400"/>
                    <a:pt x="0" y="604520"/>
                    <a:pt x="0" y="535940"/>
                  </a:cubicBezTo>
                  <a:lnTo>
                    <a:pt x="0" y="124460"/>
                  </a:lnTo>
                  <a:cubicBezTo>
                    <a:pt x="0" y="55880"/>
                    <a:pt x="55880" y="0"/>
                    <a:pt x="124460" y="0"/>
                  </a:cubicBezTo>
                  <a:lnTo>
                    <a:pt x="1312784" y="0"/>
                  </a:lnTo>
                  <a:cubicBezTo>
                    <a:pt x="1381364" y="0"/>
                    <a:pt x="1437244" y="55880"/>
                    <a:pt x="1437244" y="124460"/>
                  </a:cubicBezTo>
                  <a:lnTo>
                    <a:pt x="1437244" y="535940"/>
                  </a:lnTo>
                  <a:cubicBezTo>
                    <a:pt x="1437244" y="604520"/>
                    <a:pt x="1381364" y="660400"/>
                    <a:pt x="1312784" y="660400"/>
                  </a:cubicBezTo>
                  <a:close/>
                </a:path>
              </a:pathLst>
            </a:custGeom>
            <a:solidFill>
              <a:srgbClr val="0068BF"/>
            </a:solidFill>
          </p:spPr>
        </p:sp>
      </p:grpSp>
      <p:grpSp>
        <p:nvGrpSpPr>
          <p:cNvPr name="Group 10" id="10"/>
          <p:cNvGrpSpPr/>
          <p:nvPr/>
        </p:nvGrpSpPr>
        <p:grpSpPr>
          <a:xfrm rot="0">
            <a:off x="3194084" y="7870363"/>
            <a:ext cx="1873458" cy="1798148"/>
            <a:chOff x="0" y="0"/>
            <a:chExt cx="1308138" cy="1255553"/>
          </a:xfrm>
        </p:grpSpPr>
        <p:sp>
          <p:nvSpPr>
            <p:cNvPr name="Freeform 11" id="11"/>
            <p:cNvSpPr/>
            <p:nvPr/>
          </p:nvSpPr>
          <p:spPr>
            <a:xfrm flipH="false" flipV="false" rot="0">
              <a:off x="0" y="0"/>
              <a:ext cx="1308138" cy="1255553"/>
            </a:xfrm>
            <a:custGeom>
              <a:avLst/>
              <a:gdLst/>
              <a:ahLst/>
              <a:cxnLst/>
              <a:rect r="r" b="b" t="t" l="l"/>
              <a:pathLst>
                <a:path h="1255553" w="1308138">
                  <a:moveTo>
                    <a:pt x="1183678" y="1255553"/>
                  </a:moveTo>
                  <a:lnTo>
                    <a:pt x="124460" y="1255553"/>
                  </a:lnTo>
                  <a:cubicBezTo>
                    <a:pt x="55880" y="1255553"/>
                    <a:pt x="0" y="1199673"/>
                    <a:pt x="0" y="1131093"/>
                  </a:cubicBezTo>
                  <a:lnTo>
                    <a:pt x="0" y="124460"/>
                  </a:lnTo>
                  <a:cubicBezTo>
                    <a:pt x="0" y="55880"/>
                    <a:pt x="55880" y="0"/>
                    <a:pt x="124460" y="0"/>
                  </a:cubicBezTo>
                  <a:lnTo>
                    <a:pt x="1183678" y="0"/>
                  </a:lnTo>
                  <a:cubicBezTo>
                    <a:pt x="1252258" y="0"/>
                    <a:pt x="1308138" y="55880"/>
                    <a:pt x="1308138" y="124460"/>
                  </a:cubicBezTo>
                  <a:lnTo>
                    <a:pt x="1308138" y="1131093"/>
                  </a:lnTo>
                  <a:cubicBezTo>
                    <a:pt x="1308138" y="1199673"/>
                    <a:pt x="1252258" y="1255553"/>
                    <a:pt x="1183678" y="1255553"/>
                  </a:cubicBezTo>
                  <a:close/>
                </a:path>
              </a:pathLst>
            </a:custGeom>
            <a:solidFill>
              <a:srgbClr val="F3CD00"/>
            </a:solidFill>
          </p:spPr>
        </p:sp>
      </p:grpSp>
      <p:sp>
        <p:nvSpPr>
          <p:cNvPr name="TextBox 12" id="12"/>
          <p:cNvSpPr txBox="true"/>
          <p:nvPr/>
        </p:nvSpPr>
        <p:spPr>
          <a:xfrm rot="0">
            <a:off x="1245970" y="8873545"/>
            <a:ext cx="1438917" cy="214844"/>
          </a:xfrm>
          <a:prstGeom prst="rect">
            <a:avLst/>
          </a:prstGeom>
        </p:spPr>
        <p:txBody>
          <a:bodyPr anchor="t" rtlCol="false" tIns="0" lIns="0" bIns="0" rIns="0">
            <a:spAutoFit/>
          </a:bodyPr>
          <a:lstStyle/>
          <a:p>
            <a:pPr algn="ctr">
              <a:lnSpc>
                <a:spcPts val="1721"/>
              </a:lnSpc>
            </a:pPr>
            <a:r>
              <a:rPr lang="en-US" sz="1229">
                <a:solidFill>
                  <a:srgbClr val="000000"/>
                </a:solidFill>
                <a:latin typeface="Garet ExtraBold 2"/>
              </a:rPr>
              <a:t>Speed</a:t>
            </a:r>
          </a:p>
        </p:txBody>
      </p:sp>
      <p:sp>
        <p:nvSpPr>
          <p:cNvPr name="TextBox 13" id="13"/>
          <p:cNvSpPr txBox="true"/>
          <p:nvPr/>
        </p:nvSpPr>
        <p:spPr>
          <a:xfrm rot="0">
            <a:off x="3411354" y="8873545"/>
            <a:ext cx="1438917" cy="214844"/>
          </a:xfrm>
          <a:prstGeom prst="rect">
            <a:avLst/>
          </a:prstGeom>
        </p:spPr>
        <p:txBody>
          <a:bodyPr anchor="t" rtlCol="false" tIns="0" lIns="0" bIns="0" rIns="0">
            <a:spAutoFit/>
          </a:bodyPr>
          <a:lstStyle/>
          <a:p>
            <a:pPr algn="ctr">
              <a:lnSpc>
                <a:spcPts val="1721"/>
              </a:lnSpc>
            </a:pPr>
            <a:r>
              <a:rPr lang="en-US" sz="1229">
                <a:solidFill>
                  <a:srgbClr val="000000"/>
                </a:solidFill>
                <a:latin typeface="Garet ExtraBold 2"/>
              </a:rPr>
              <a:t>Processing</a:t>
            </a:r>
          </a:p>
        </p:txBody>
      </p:sp>
      <p:sp>
        <p:nvSpPr>
          <p:cNvPr name="Freeform 14" id="14"/>
          <p:cNvSpPr/>
          <p:nvPr/>
        </p:nvSpPr>
        <p:spPr>
          <a:xfrm flipH="false" flipV="false" rot="0">
            <a:off x="1723369" y="8180196"/>
            <a:ext cx="484119" cy="472016"/>
          </a:xfrm>
          <a:custGeom>
            <a:avLst/>
            <a:gdLst/>
            <a:ahLst/>
            <a:cxnLst/>
            <a:rect r="r" b="b" t="t" l="l"/>
            <a:pathLst>
              <a:path h="472016" w="484119">
                <a:moveTo>
                  <a:pt x="0" y="0"/>
                </a:moveTo>
                <a:lnTo>
                  <a:pt x="484119" y="0"/>
                </a:lnTo>
                <a:lnTo>
                  <a:pt x="484119" y="472016"/>
                </a:lnTo>
                <a:lnTo>
                  <a:pt x="0" y="472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3865349" y="8180196"/>
            <a:ext cx="530928" cy="518319"/>
          </a:xfrm>
          <a:custGeom>
            <a:avLst/>
            <a:gdLst/>
            <a:ahLst/>
            <a:cxnLst/>
            <a:rect r="r" b="b" t="t" l="l"/>
            <a:pathLst>
              <a:path h="518319" w="530928">
                <a:moveTo>
                  <a:pt x="0" y="0"/>
                </a:moveTo>
                <a:lnTo>
                  <a:pt x="530928" y="0"/>
                </a:lnTo>
                <a:lnTo>
                  <a:pt x="530928" y="518319"/>
                </a:lnTo>
                <a:lnTo>
                  <a:pt x="0" y="518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10800000">
            <a:off x="15203498" y="187891"/>
            <a:ext cx="7278052" cy="10287000"/>
          </a:xfrm>
          <a:custGeom>
            <a:avLst/>
            <a:gdLst/>
            <a:ahLst/>
            <a:cxnLst/>
            <a:rect r="r" b="b" t="t" l="l"/>
            <a:pathLst>
              <a:path h="10287000" w="7278052">
                <a:moveTo>
                  <a:pt x="0" y="0"/>
                </a:moveTo>
                <a:lnTo>
                  <a:pt x="7278052" y="0"/>
                </a:lnTo>
                <a:lnTo>
                  <a:pt x="7278052" y="10287000"/>
                </a:lnTo>
                <a:lnTo>
                  <a:pt x="0" y="10287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0800000">
            <a:off x="16175591" y="-3241127"/>
            <a:ext cx="3639026" cy="5143500"/>
          </a:xfrm>
          <a:custGeom>
            <a:avLst/>
            <a:gdLst/>
            <a:ahLst/>
            <a:cxnLst/>
            <a:rect r="r" b="b" t="t" l="l"/>
            <a:pathLst>
              <a:path h="5143500" w="3639026">
                <a:moveTo>
                  <a:pt x="3639027" y="5143500"/>
                </a:moveTo>
                <a:lnTo>
                  <a:pt x="0" y="5143500"/>
                </a:lnTo>
                <a:lnTo>
                  <a:pt x="0" y="0"/>
                </a:lnTo>
                <a:lnTo>
                  <a:pt x="3639027" y="0"/>
                </a:lnTo>
                <a:lnTo>
                  <a:pt x="3639027" y="51435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67772" y="3718671"/>
            <a:ext cx="12481201" cy="6282299"/>
          </a:xfrm>
          <a:custGeom>
            <a:avLst/>
            <a:gdLst/>
            <a:ahLst/>
            <a:cxnLst/>
            <a:rect r="r" b="b" t="t" l="l"/>
            <a:pathLst>
              <a:path h="6282299" w="12481201">
                <a:moveTo>
                  <a:pt x="0" y="0"/>
                </a:moveTo>
                <a:lnTo>
                  <a:pt x="12481202" y="0"/>
                </a:lnTo>
                <a:lnTo>
                  <a:pt x="12481202" y="6282299"/>
                </a:lnTo>
                <a:lnTo>
                  <a:pt x="0" y="6282299"/>
                </a:lnTo>
                <a:lnTo>
                  <a:pt x="0" y="0"/>
                </a:lnTo>
                <a:close/>
              </a:path>
            </a:pathLst>
          </a:custGeom>
          <a:blipFill>
            <a:blip r:embed="rId4"/>
            <a:stretch>
              <a:fillRect l="0" t="-14512" r="0" b="0"/>
            </a:stretch>
          </a:blipFill>
        </p:spPr>
      </p:sp>
      <p:sp>
        <p:nvSpPr>
          <p:cNvPr name="TextBox 4" id="4"/>
          <p:cNvSpPr txBox="true"/>
          <p:nvPr/>
        </p:nvSpPr>
        <p:spPr>
          <a:xfrm rot="0">
            <a:off x="2779311" y="817158"/>
            <a:ext cx="12729379" cy="1085215"/>
          </a:xfrm>
          <a:prstGeom prst="rect">
            <a:avLst/>
          </a:prstGeom>
        </p:spPr>
        <p:txBody>
          <a:bodyPr anchor="t" rtlCol="false" tIns="0" lIns="0" bIns="0" rIns="0">
            <a:spAutoFit/>
          </a:bodyPr>
          <a:lstStyle/>
          <a:p>
            <a:pPr>
              <a:lnSpc>
                <a:spcPts val="8959"/>
              </a:lnSpc>
            </a:pPr>
            <a:r>
              <a:rPr lang="en-US" sz="6399">
                <a:solidFill>
                  <a:srgbClr val="000000"/>
                </a:solidFill>
                <a:latin typeface="Garet ExtraBold 2"/>
              </a:rPr>
              <a:t>DB-Engines Ranking Score</a:t>
            </a:r>
          </a:p>
        </p:txBody>
      </p:sp>
      <p:sp>
        <p:nvSpPr>
          <p:cNvPr name="Freeform 5" id="5"/>
          <p:cNvSpPr/>
          <p:nvPr/>
        </p:nvSpPr>
        <p:spPr>
          <a:xfrm flipH="true" flipV="true" rot="-10800000">
            <a:off x="-2155826" y="-3241127"/>
            <a:ext cx="3639026" cy="5143500"/>
          </a:xfrm>
          <a:custGeom>
            <a:avLst/>
            <a:gdLst/>
            <a:ahLst/>
            <a:cxnLst/>
            <a:rect r="r" b="b" t="t" l="l"/>
            <a:pathLst>
              <a:path h="5143500" w="3639026">
                <a:moveTo>
                  <a:pt x="3639026" y="5143500"/>
                </a:moveTo>
                <a:lnTo>
                  <a:pt x="0" y="5143500"/>
                </a:lnTo>
                <a:lnTo>
                  <a:pt x="0" y="0"/>
                </a:lnTo>
                <a:lnTo>
                  <a:pt x="3639026" y="0"/>
                </a:lnTo>
                <a:lnTo>
                  <a:pt x="3639026" y="51435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397930"/>
            <a:ext cx="3109970" cy="3860370"/>
            <a:chOff x="0" y="0"/>
            <a:chExt cx="1699023" cy="2108978"/>
          </a:xfrm>
        </p:grpSpPr>
        <p:sp>
          <p:nvSpPr>
            <p:cNvPr name="Freeform 3" id="3"/>
            <p:cNvSpPr/>
            <p:nvPr/>
          </p:nvSpPr>
          <p:spPr>
            <a:xfrm flipH="false" flipV="false" rot="0">
              <a:off x="0" y="0"/>
              <a:ext cx="1699023" cy="2108978"/>
            </a:xfrm>
            <a:custGeom>
              <a:avLst/>
              <a:gdLst/>
              <a:ahLst/>
              <a:cxnLst/>
              <a:rect r="r" b="b" t="t" l="l"/>
              <a:pathLst>
                <a:path h="2108978" w="1699023">
                  <a:moveTo>
                    <a:pt x="1574563" y="2108978"/>
                  </a:moveTo>
                  <a:lnTo>
                    <a:pt x="124460" y="2108978"/>
                  </a:lnTo>
                  <a:cubicBezTo>
                    <a:pt x="55880" y="2108978"/>
                    <a:pt x="0" y="2053098"/>
                    <a:pt x="0" y="1984518"/>
                  </a:cubicBezTo>
                  <a:lnTo>
                    <a:pt x="0" y="124460"/>
                  </a:lnTo>
                  <a:cubicBezTo>
                    <a:pt x="0" y="55880"/>
                    <a:pt x="55880" y="0"/>
                    <a:pt x="124460" y="0"/>
                  </a:cubicBezTo>
                  <a:lnTo>
                    <a:pt x="1574563" y="0"/>
                  </a:lnTo>
                  <a:cubicBezTo>
                    <a:pt x="1643144" y="0"/>
                    <a:pt x="1699023" y="55880"/>
                    <a:pt x="1699023" y="124460"/>
                  </a:cubicBezTo>
                  <a:lnTo>
                    <a:pt x="1699023" y="1984518"/>
                  </a:lnTo>
                  <a:cubicBezTo>
                    <a:pt x="1699023" y="2053098"/>
                    <a:pt x="1643144" y="2108978"/>
                    <a:pt x="1574563" y="2108978"/>
                  </a:cubicBezTo>
                  <a:close/>
                </a:path>
              </a:pathLst>
            </a:custGeom>
            <a:solidFill>
              <a:srgbClr val="0068BF"/>
            </a:solidFill>
          </p:spPr>
        </p:sp>
      </p:grpSp>
      <p:grpSp>
        <p:nvGrpSpPr>
          <p:cNvPr name="Group 4" id="4"/>
          <p:cNvGrpSpPr/>
          <p:nvPr/>
        </p:nvGrpSpPr>
        <p:grpSpPr>
          <a:xfrm rot="0">
            <a:off x="4306012" y="5397930"/>
            <a:ext cx="3109970" cy="3860370"/>
            <a:chOff x="0" y="0"/>
            <a:chExt cx="1699023" cy="2108978"/>
          </a:xfrm>
        </p:grpSpPr>
        <p:sp>
          <p:nvSpPr>
            <p:cNvPr name="Freeform 5" id="5"/>
            <p:cNvSpPr/>
            <p:nvPr/>
          </p:nvSpPr>
          <p:spPr>
            <a:xfrm flipH="false" flipV="false" rot="0">
              <a:off x="0" y="0"/>
              <a:ext cx="1699023" cy="2108978"/>
            </a:xfrm>
            <a:custGeom>
              <a:avLst/>
              <a:gdLst/>
              <a:ahLst/>
              <a:cxnLst/>
              <a:rect r="r" b="b" t="t" l="l"/>
              <a:pathLst>
                <a:path h="2108978" w="1699023">
                  <a:moveTo>
                    <a:pt x="1574563" y="2108978"/>
                  </a:moveTo>
                  <a:lnTo>
                    <a:pt x="124460" y="2108978"/>
                  </a:lnTo>
                  <a:cubicBezTo>
                    <a:pt x="55880" y="2108978"/>
                    <a:pt x="0" y="2053098"/>
                    <a:pt x="0" y="1984518"/>
                  </a:cubicBezTo>
                  <a:lnTo>
                    <a:pt x="0" y="124460"/>
                  </a:lnTo>
                  <a:cubicBezTo>
                    <a:pt x="0" y="55880"/>
                    <a:pt x="55880" y="0"/>
                    <a:pt x="124460" y="0"/>
                  </a:cubicBezTo>
                  <a:lnTo>
                    <a:pt x="1574563" y="0"/>
                  </a:lnTo>
                  <a:cubicBezTo>
                    <a:pt x="1643144" y="0"/>
                    <a:pt x="1699023" y="55880"/>
                    <a:pt x="1699023" y="124460"/>
                  </a:cubicBezTo>
                  <a:lnTo>
                    <a:pt x="1699023" y="1984518"/>
                  </a:lnTo>
                  <a:cubicBezTo>
                    <a:pt x="1699023" y="2053098"/>
                    <a:pt x="1643144" y="2108978"/>
                    <a:pt x="1574563" y="2108978"/>
                  </a:cubicBezTo>
                  <a:close/>
                </a:path>
              </a:pathLst>
            </a:custGeom>
            <a:solidFill>
              <a:srgbClr val="0068BF"/>
            </a:solidFill>
          </p:spPr>
        </p:sp>
      </p:grpSp>
      <p:grpSp>
        <p:nvGrpSpPr>
          <p:cNvPr name="Group 6" id="6"/>
          <p:cNvGrpSpPr/>
          <p:nvPr/>
        </p:nvGrpSpPr>
        <p:grpSpPr>
          <a:xfrm rot="0">
            <a:off x="7587118" y="5397930"/>
            <a:ext cx="3109970" cy="3860370"/>
            <a:chOff x="0" y="0"/>
            <a:chExt cx="1699023" cy="2108978"/>
          </a:xfrm>
        </p:grpSpPr>
        <p:sp>
          <p:nvSpPr>
            <p:cNvPr name="Freeform 7" id="7"/>
            <p:cNvSpPr/>
            <p:nvPr/>
          </p:nvSpPr>
          <p:spPr>
            <a:xfrm flipH="false" flipV="false" rot="0">
              <a:off x="0" y="0"/>
              <a:ext cx="1699023" cy="2108978"/>
            </a:xfrm>
            <a:custGeom>
              <a:avLst/>
              <a:gdLst/>
              <a:ahLst/>
              <a:cxnLst/>
              <a:rect r="r" b="b" t="t" l="l"/>
              <a:pathLst>
                <a:path h="2108978" w="1699023">
                  <a:moveTo>
                    <a:pt x="1574563" y="2108978"/>
                  </a:moveTo>
                  <a:lnTo>
                    <a:pt x="124460" y="2108978"/>
                  </a:lnTo>
                  <a:cubicBezTo>
                    <a:pt x="55880" y="2108978"/>
                    <a:pt x="0" y="2053098"/>
                    <a:pt x="0" y="1984518"/>
                  </a:cubicBezTo>
                  <a:lnTo>
                    <a:pt x="0" y="124460"/>
                  </a:lnTo>
                  <a:cubicBezTo>
                    <a:pt x="0" y="55880"/>
                    <a:pt x="55880" y="0"/>
                    <a:pt x="124460" y="0"/>
                  </a:cubicBezTo>
                  <a:lnTo>
                    <a:pt x="1574563" y="0"/>
                  </a:lnTo>
                  <a:cubicBezTo>
                    <a:pt x="1643144" y="0"/>
                    <a:pt x="1699023" y="55880"/>
                    <a:pt x="1699023" y="124460"/>
                  </a:cubicBezTo>
                  <a:lnTo>
                    <a:pt x="1699023" y="1984518"/>
                  </a:lnTo>
                  <a:cubicBezTo>
                    <a:pt x="1699023" y="2053098"/>
                    <a:pt x="1643144" y="2108978"/>
                    <a:pt x="1574563" y="2108978"/>
                  </a:cubicBezTo>
                  <a:close/>
                </a:path>
              </a:pathLst>
            </a:custGeom>
            <a:solidFill>
              <a:srgbClr val="0068BF"/>
            </a:solidFill>
          </p:spPr>
        </p:sp>
      </p:grpSp>
      <p:grpSp>
        <p:nvGrpSpPr>
          <p:cNvPr name="Group 8" id="8"/>
          <p:cNvGrpSpPr/>
          <p:nvPr/>
        </p:nvGrpSpPr>
        <p:grpSpPr>
          <a:xfrm rot="0">
            <a:off x="10868224" y="5397930"/>
            <a:ext cx="3109970" cy="3860370"/>
            <a:chOff x="0" y="0"/>
            <a:chExt cx="1699023" cy="2108978"/>
          </a:xfrm>
        </p:grpSpPr>
        <p:sp>
          <p:nvSpPr>
            <p:cNvPr name="Freeform 9" id="9"/>
            <p:cNvSpPr/>
            <p:nvPr/>
          </p:nvSpPr>
          <p:spPr>
            <a:xfrm flipH="false" flipV="false" rot="0">
              <a:off x="0" y="0"/>
              <a:ext cx="1699023" cy="2108978"/>
            </a:xfrm>
            <a:custGeom>
              <a:avLst/>
              <a:gdLst/>
              <a:ahLst/>
              <a:cxnLst/>
              <a:rect r="r" b="b" t="t" l="l"/>
              <a:pathLst>
                <a:path h="2108978" w="1699023">
                  <a:moveTo>
                    <a:pt x="1574563" y="2108978"/>
                  </a:moveTo>
                  <a:lnTo>
                    <a:pt x="124460" y="2108978"/>
                  </a:lnTo>
                  <a:cubicBezTo>
                    <a:pt x="55880" y="2108978"/>
                    <a:pt x="0" y="2053098"/>
                    <a:pt x="0" y="1984518"/>
                  </a:cubicBezTo>
                  <a:lnTo>
                    <a:pt x="0" y="124460"/>
                  </a:lnTo>
                  <a:cubicBezTo>
                    <a:pt x="0" y="55880"/>
                    <a:pt x="55880" y="0"/>
                    <a:pt x="124460" y="0"/>
                  </a:cubicBezTo>
                  <a:lnTo>
                    <a:pt x="1574563" y="0"/>
                  </a:lnTo>
                  <a:cubicBezTo>
                    <a:pt x="1643144" y="0"/>
                    <a:pt x="1699023" y="55880"/>
                    <a:pt x="1699023" y="124460"/>
                  </a:cubicBezTo>
                  <a:lnTo>
                    <a:pt x="1699023" y="1984518"/>
                  </a:lnTo>
                  <a:cubicBezTo>
                    <a:pt x="1699023" y="2053098"/>
                    <a:pt x="1643144" y="2108978"/>
                    <a:pt x="1574563" y="2108978"/>
                  </a:cubicBezTo>
                  <a:close/>
                </a:path>
              </a:pathLst>
            </a:custGeom>
            <a:solidFill>
              <a:srgbClr val="0068BF"/>
            </a:solidFill>
          </p:spPr>
        </p:sp>
      </p:grpSp>
      <p:grpSp>
        <p:nvGrpSpPr>
          <p:cNvPr name="Group 10" id="10"/>
          <p:cNvGrpSpPr/>
          <p:nvPr/>
        </p:nvGrpSpPr>
        <p:grpSpPr>
          <a:xfrm rot="0">
            <a:off x="14149330" y="5397930"/>
            <a:ext cx="3109970" cy="3860370"/>
            <a:chOff x="0" y="0"/>
            <a:chExt cx="1699023" cy="2108978"/>
          </a:xfrm>
        </p:grpSpPr>
        <p:sp>
          <p:nvSpPr>
            <p:cNvPr name="Freeform 11" id="11"/>
            <p:cNvSpPr/>
            <p:nvPr/>
          </p:nvSpPr>
          <p:spPr>
            <a:xfrm flipH="false" flipV="false" rot="0">
              <a:off x="0" y="0"/>
              <a:ext cx="1699023" cy="2108978"/>
            </a:xfrm>
            <a:custGeom>
              <a:avLst/>
              <a:gdLst/>
              <a:ahLst/>
              <a:cxnLst/>
              <a:rect r="r" b="b" t="t" l="l"/>
              <a:pathLst>
                <a:path h="2108978" w="1699023">
                  <a:moveTo>
                    <a:pt x="1574563" y="2108978"/>
                  </a:moveTo>
                  <a:lnTo>
                    <a:pt x="124460" y="2108978"/>
                  </a:lnTo>
                  <a:cubicBezTo>
                    <a:pt x="55880" y="2108978"/>
                    <a:pt x="0" y="2053098"/>
                    <a:pt x="0" y="1984518"/>
                  </a:cubicBezTo>
                  <a:lnTo>
                    <a:pt x="0" y="124460"/>
                  </a:lnTo>
                  <a:cubicBezTo>
                    <a:pt x="0" y="55880"/>
                    <a:pt x="55880" y="0"/>
                    <a:pt x="124460" y="0"/>
                  </a:cubicBezTo>
                  <a:lnTo>
                    <a:pt x="1574563" y="0"/>
                  </a:lnTo>
                  <a:cubicBezTo>
                    <a:pt x="1643144" y="0"/>
                    <a:pt x="1699023" y="55880"/>
                    <a:pt x="1699023" y="124460"/>
                  </a:cubicBezTo>
                  <a:lnTo>
                    <a:pt x="1699023" y="1984518"/>
                  </a:lnTo>
                  <a:cubicBezTo>
                    <a:pt x="1699023" y="2053098"/>
                    <a:pt x="1643144" y="2108978"/>
                    <a:pt x="1574563" y="2108978"/>
                  </a:cubicBezTo>
                  <a:close/>
                </a:path>
              </a:pathLst>
            </a:custGeom>
            <a:solidFill>
              <a:srgbClr val="0068BF"/>
            </a:solidFill>
          </p:spPr>
        </p:sp>
      </p:grpSp>
      <p:grpSp>
        <p:nvGrpSpPr>
          <p:cNvPr name="Group 12" id="12"/>
          <p:cNvGrpSpPr>
            <a:grpSpLocks noChangeAspect="true"/>
          </p:cNvGrpSpPr>
          <p:nvPr/>
        </p:nvGrpSpPr>
        <p:grpSpPr>
          <a:xfrm rot="0">
            <a:off x="1028700" y="4953034"/>
            <a:ext cx="3105862" cy="3105850"/>
            <a:chOff x="0" y="0"/>
            <a:chExt cx="6350025" cy="6350000"/>
          </a:xfrm>
        </p:grpSpPr>
        <p:sp>
          <p:nvSpPr>
            <p:cNvPr name="Freeform 13" id="1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30225" t="0" r="-30225" b="0"/>
              </a:stretch>
            </a:blipFill>
          </p:spPr>
        </p:sp>
      </p:grpSp>
      <p:grpSp>
        <p:nvGrpSpPr>
          <p:cNvPr name="Group 14" id="14"/>
          <p:cNvGrpSpPr>
            <a:grpSpLocks noChangeAspect="true"/>
          </p:cNvGrpSpPr>
          <p:nvPr/>
        </p:nvGrpSpPr>
        <p:grpSpPr>
          <a:xfrm rot="0">
            <a:off x="4310120" y="4953034"/>
            <a:ext cx="3105862" cy="3105850"/>
            <a:chOff x="0" y="0"/>
            <a:chExt cx="6350025" cy="6350000"/>
          </a:xfrm>
        </p:grpSpPr>
        <p:sp>
          <p:nvSpPr>
            <p:cNvPr name="Freeform 15" id="1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0" r="0" b="0"/>
              </a:stretch>
            </a:blipFill>
          </p:spPr>
        </p:sp>
      </p:grpSp>
      <p:grpSp>
        <p:nvGrpSpPr>
          <p:cNvPr name="Group 16" id="16"/>
          <p:cNvGrpSpPr>
            <a:grpSpLocks noChangeAspect="true"/>
          </p:cNvGrpSpPr>
          <p:nvPr/>
        </p:nvGrpSpPr>
        <p:grpSpPr>
          <a:xfrm rot="0">
            <a:off x="7591226" y="4953034"/>
            <a:ext cx="3105862" cy="3105850"/>
            <a:chOff x="0" y="0"/>
            <a:chExt cx="6350025" cy="6350000"/>
          </a:xfrm>
        </p:grpSpPr>
        <p:sp>
          <p:nvSpPr>
            <p:cNvPr name="Freeform 17" id="1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0" r="0" b="0"/>
              </a:stretch>
            </a:blipFill>
          </p:spPr>
        </p:sp>
      </p:grpSp>
      <p:grpSp>
        <p:nvGrpSpPr>
          <p:cNvPr name="Group 18" id="18"/>
          <p:cNvGrpSpPr>
            <a:grpSpLocks noChangeAspect="true"/>
          </p:cNvGrpSpPr>
          <p:nvPr/>
        </p:nvGrpSpPr>
        <p:grpSpPr>
          <a:xfrm rot="0">
            <a:off x="10868224" y="4953034"/>
            <a:ext cx="3105862" cy="3105850"/>
            <a:chOff x="0" y="0"/>
            <a:chExt cx="6350025" cy="6350000"/>
          </a:xfrm>
        </p:grpSpPr>
        <p:sp>
          <p:nvSpPr>
            <p:cNvPr name="Freeform 19" id="1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0" t="0" r="0" b="0"/>
              </a:stretch>
            </a:blipFill>
          </p:spPr>
        </p:sp>
      </p:grpSp>
      <p:grpSp>
        <p:nvGrpSpPr>
          <p:cNvPr name="Group 20" id="20"/>
          <p:cNvGrpSpPr>
            <a:grpSpLocks noChangeAspect="true"/>
          </p:cNvGrpSpPr>
          <p:nvPr/>
        </p:nvGrpSpPr>
        <p:grpSpPr>
          <a:xfrm rot="0">
            <a:off x="14153438" y="4953034"/>
            <a:ext cx="3105862" cy="3105850"/>
            <a:chOff x="0" y="0"/>
            <a:chExt cx="6350025" cy="6350000"/>
          </a:xfrm>
        </p:grpSpPr>
        <p:sp>
          <p:nvSpPr>
            <p:cNvPr name="Freeform 21" id="21"/>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16752" t="0" r="-16752" b="0"/>
              </a:stretch>
            </a:blipFill>
          </p:spPr>
        </p:sp>
      </p:grpSp>
      <p:sp>
        <p:nvSpPr>
          <p:cNvPr name="Freeform 22" id="22"/>
          <p:cNvSpPr/>
          <p:nvPr/>
        </p:nvSpPr>
        <p:spPr>
          <a:xfrm flipH="false" flipV="true" rot="0">
            <a:off x="16437941" y="-944402"/>
            <a:ext cx="3329704" cy="2806663"/>
          </a:xfrm>
          <a:custGeom>
            <a:avLst/>
            <a:gdLst/>
            <a:ahLst/>
            <a:cxnLst/>
            <a:rect r="r" b="b" t="t" l="l"/>
            <a:pathLst>
              <a:path h="2806663" w="3329704">
                <a:moveTo>
                  <a:pt x="0" y="2806663"/>
                </a:moveTo>
                <a:lnTo>
                  <a:pt x="3329704" y="2806663"/>
                </a:lnTo>
                <a:lnTo>
                  <a:pt x="3329704" y="0"/>
                </a:lnTo>
                <a:lnTo>
                  <a:pt x="0" y="0"/>
                </a:lnTo>
                <a:lnTo>
                  <a:pt x="0" y="2806663"/>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6097320" y="612641"/>
            <a:ext cx="6089567" cy="1085215"/>
          </a:xfrm>
          <a:prstGeom prst="rect">
            <a:avLst/>
          </a:prstGeom>
        </p:spPr>
        <p:txBody>
          <a:bodyPr anchor="t" rtlCol="false" tIns="0" lIns="0" bIns="0" rIns="0">
            <a:spAutoFit/>
          </a:bodyPr>
          <a:lstStyle/>
          <a:p>
            <a:pPr>
              <a:lnSpc>
                <a:spcPts val="8959"/>
              </a:lnSpc>
            </a:pPr>
            <a:r>
              <a:rPr lang="en-US" sz="6399">
                <a:solidFill>
                  <a:srgbClr val="000000"/>
                </a:solidFill>
                <a:latin typeface="Garet ExtraBold 2"/>
              </a:rPr>
              <a:t>Own Features</a:t>
            </a:r>
          </a:p>
        </p:txBody>
      </p:sp>
      <p:sp>
        <p:nvSpPr>
          <p:cNvPr name="TextBox 24" id="24"/>
          <p:cNvSpPr txBox="true"/>
          <p:nvPr/>
        </p:nvSpPr>
        <p:spPr>
          <a:xfrm rot="0">
            <a:off x="1028700" y="2816586"/>
            <a:ext cx="10152718" cy="481330"/>
          </a:xfrm>
          <a:prstGeom prst="rect">
            <a:avLst/>
          </a:prstGeom>
        </p:spPr>
        <p:txBody>
          <a:bodyPr anchor="t" rtlCol="false" tIns="0" lIns="0" bIns="0" rIns="0">
            <a:spAutoFit/>
          </a:bodyPr>
          <a:lstStyle/>
          <a:p>
            <a:pPr>
              <a:lnSpc>
                <a:spcPts val="3919"/>
              </a:lnSpc>
            </a:pPr>
            <a:r>
              <a:rPr lang="en-US" sz="2799">
                <a:solidFill>
                  <a:srgbClr val="000000"/>
                </a:solidFill>
                <a:latin typeface="Open Sans"/>
              </a:rPr>
              <a:t>--- &gt;&gt; Distinctive attribute or aspect of something</a:t>
            </a:r>
          </a:p>
        </p:txBody>
      </p:sp>
      <p:sp>
        <p:nvSpPr>
          <p:cNvPr name="TextBox 25" id="25"/>
          <p:cNvSpPr txBox="true"/>
          <p:nvPr/>
        </p:nvSpPr>
        <p:spPr>
          <a:xfrm rot="0">
            <a:off x="4310120" y="8244621"/>
            <a:ext cx="3105862" cy="737235"/>
          </a:xfrm>
          <a:prstGeom prst="rect">
            <a:avLst/>
          </a:prstGeom>
        </p:spPr>
        <p:txBody>
          <a:bodyPr anchor="t" rtlCol="false" tIns="0" lIns="0" bIns="0" rIns="0">
            <a:spAutoFit/>
          </a:bodyPr>
          <a:lstStyle/>
          <a:p>
            <a:pPr algn="ctr">
              <a:lnSpc>
                <a:spcPts val="2940"/>
              </a:lnSpc>
            </a:pPr>
            <a:r>
              <a:rPr lang="en-US" sz="2100">
                <a:solidFill>
                  <a:srgbClr val="FFFFFF"/>
                </a:solidFill>
                <a:latin typeface="Garet ExtraBold 2"/>
              </a:rPr>
              <a:t>Flexibility and versatility</a:t>
            </a:r>
          </a:p>
        </p:txBody>
      </p:sp>
      <p:sp>
        <p:nvSpPr>
          <p:cNvPr name="TextBox 26" id="26"/>
          <p:cNvSpPr txBox="true"/>
          <p:nvPr/>
        </p:nvSpPr>
        <p:spPr>
          <a:xfrm rot="0">
            <a:off x="7591226" y="8244621"/>
            <a:ext cx="3105862" cy="737235"/>
          </a:xfrm>
          <a:prstGeom prst="rect">
            <a:avLst/>
          </a:prstGeom>
        </p:spPr>
        <p:txBody>
          <a:bodyPr anchor="t" rtlCol="false" tIns="0" lIns="0" bIns="0" rIns="0">
            <a:spAutoFit/>
          </a:bodyPr>
          <a:lstStyle/>
          <a:p>
            <a:pPr algn="ctr">
              <a:lnSpc>
                <a:spcPts val="2940"/>
              </a:lnSpc>
            </a:pPr>
            <a:r>
              <a:rPr lang="en-US" sz="2100">
                <a:solidFill>
                  <a:srgbClr val="FFFFFF"/>
                </a:solidFill>
                <a:latin typeface="Garet ExtraBold 2"/>
              </a:rPr>
              <a:t>Extensibility and compliance</a:t>
            </a:r>
          </a:p>
        </p:txBody>
      </p:sp>
      <p:sp>
        <p:nvSpPr>
          <p:cNvPr name="TextBox 27" id="27"/>
          <p:cNvSpPr txBox="true"/>
          <p:nvPr/>
        </p:nvSpPr>
        <p:spPr>
          <a:xfrm rot="0">
            <a:off x="10868224" y="8430359"/>
            <a:ext cx="3105862" cy="737235"/>
          </a:xfrm>
          <a:prstGeom prst="rect">
            <a:avLst/>
          </a:prstGeom>
        </p:spPr>
        <p:txBody>
          <a:bodyPr anchor="t" rtlCol="false" tIns="0" lIns="0" bIns="0" rIns="0">
            <a:spAutoFit/>
          </a:bodyPr>
          <a:lstStyle/>
          <a:p>
            <a:pPr algn="ctr">
              <a:lnSpc>
                <a:spcPts val="2940"/>
              </a:lnSpc>
            </a:pPr>
            <a:r>
              <a:rPr lang="en-US" sz="2100">
                <a:solidFill>
                  <a:srgbClr val="FFFFFF"/>
                </a:solidFill>
                <a:latin typeface="Garet ExtraBold 2"/>
              </a:rPr>
              <a:t>Flexible schema</a:t>
            </a:r>
          </a:p>
          <a:p>
            <a:pPr algn="ctr">
              <a:lnSpc>
                <a:spcPts val="2940"/>
              </a:lnSpc>
            </a:pPr>
          </a:p>
        </p:txBody>
      </p:sp>
      <p:sp>
        <p:nvSpPr>
          <p:cNvPr name="TextBox 28" id="28"/>
          <p:cNvSpPr txBox="true"/>
          <p:nvPr/>
        </p:nvSpPr>
        <p:spPr>
          <a:xfrm rot="0">
            <a:off x="14149330" y="8244621"/>
            <a:ext cx="3105862" cy="737235"/>
          </a:xfrm>
          <a:prstGeom prst="rect">
            <a:avLst/>
          </a:prstGeom>
        </p:spPr>
        <p:txBody>
          <a:bodyPr anchor="t" rtlCol="false" tIns="0" lIns="0" bIns="0" rIns="0">
            <a:spAutoFit/>
          </a:bodyPr>
          <a:lstStyle/>
          <a:p>
            <a:pPr algn="ctr">
              <a:lnSpc>
                <a:spcPts val="2940"/>
              </a:lnSpc>
            </a:pPr>
            <a:r>
              <a:rPr lang="en-US" sz="2100">
                <a:solidFill>
                  <a:srgbClr val="FFFFFF"/>
                </a:solidFill>
                <a:latin typeface="Garet ExtraBold 2"/>
              </a:rPr>
              <a:t>Real-time synchronization</a:t>
            </a:r>
          </a:p>
        </p:txBody>
      </p:sp>
      <p:sp>
        <p:nvSpPr>
          <p:cNvPr name="TextBox 29" id="29"/>
          <p:cNvSpPr txBox="true"/>
          <p:nvPr/>
        </p:nvSpPr>
        <p:spPr>
          <a:xfrm rot="0">
            <a:off x="1032808" y="8244621"/>
            <a:ext cx="3105862" cy="737235"/>
          </a:xfrm>
          <a:prstGeom prst="rect">
            <a:avLst/>
          </a:prstGeom>
        </p:spPr>
        <p:txBody>
          <a:bodyPr anchor="t" rtlCol="false" tIns="0" lIns="0" bIns="0" rIns="0">
            <a:spAutoFit/>
          </a:bodyPr>
          <a:lstStyle/>
          <a:p>
            <a:pPr algn="ctr">
              <a:lnSpc>
                <a:spcPts val="2940"/>
              </a:lnSpc>
            </a:pPr>
            <a:r>
              <a:rPr lang="en-US" sz="2100">
                <a:solidFill>
                  <a:srgbClr val="FFFFFF"/>
                </a:solidFill>
                <a:latin typeface="Garet ExtraBold 2"/>
              </a:rPr>
              <a:t>Robustness and scalability</a:t>
            </a:r>
          </a:p>
        </p:txBody>
      </p:sp>
      <p:sp>
        <p:nvSpPr>
          <p:cNvPr name="Freeform 30" id="30"/>
          <p:cNvSpPr/>
          <p:nvPr/>
        </p:nvSpPr>
        <p:spPr>
          <a:xfrm flipH="false" flipV="true" rot="0">
            <a:off x="-1987422" y="-944402"/>
            <a:ext cx="3329704" cy="2806663"/>
          </a:xfrm>
          <a:custGeom>
            <a:avLst/>
            <a:gdLst/>
            <a:ahLst/>
            <a:cxnLst/>
            <a:rect r="r" b="b" t="t" l="l"/>
            <a:pathLst>
              <a:path h="2806663" w="3329704">
                <a:moveTo>
                  <a:pt x="0" y="2806663"/>
                </a:moveTo>
                <a:lnTo>
                  <a:pt x="3329704" y="2806663"/>
                </a:lnTo>
                <a:lnTo>
                  <a:pt x="3329704" y="0"/>
                </a:lnTo>
                <a:lnTo>
                  <a:pt x="0" y="0"/>
                </a:lnTo>
                <a:lnTo>
                  <a:pt x="0" y="2806663"/>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A1E2"/>
        </a:solidFill>
      </p:bgPr>
    </p:bg>
    <p:spTree>
      <p:nvGrpSpPr>
        <p:cNvPr id="1" name=""/>
        <p:cNvGrpSpPr/>
        <p:nvPr/>
      </p:nvGrpSpPr>
      <p:grpSpPr>
        <a:xfrm>
          <a:off x="0" y="0"/>
          <a:ext cx="0" cy="0"/>
          <a:chOff x="0" y="0"/>
          <a:chExt cx="0" cy="0"/>
        </a:xfrm>
      </p:grpSpPr>
      <p:sp>
        <p:nvSpPr>
          <p:cNvPr name="Freeform 2" id="2"/>
          <p:cNvSpPr/>
          <p:nvPr/>
        </p:nvSpPr>
        <p:spPr>
          <a:xfrm flipH="true" flipV="true" rot="-10800000">
            <a:off x="16222564" y="-3143885"/>
            <a:ext cx="3639026" cy="5143500"/>
          </a:xfrm>
          <a:custGeom>
            <a:avLst/>
            <a:gdLst/>
            <a:ahLst/>
            <a:cxnLst/>
            <a:rect r="r" b="b" t="t" l="l"/>
            <a:pathLst>
              <a:path h="5143500" w="3639026">
                <a:moveTo>
                  <a:pt x="3639027" y="5143500"/>
                </a:moveTo>
                <a:lnTo>
                  <a:pt x="0" y="5143500"/>
                </a:lnTo>
                <a:lnTo>
                  <a:pt x="0" y="0"/>
                </a:lnTo>
                <a:lnTo>
                  <a:pt x="3639027" y="0"/>
                </a:lnTo>
                <a:lnTo>
                  <a:pt x="3639027" y="51435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54831" y="2391129"/>
            <a:ext cx="11178338" cy="7250394"/>
          </a:xfrm>
          <a:custGeom>
            <a:avLst/>
            <a:gdLst/>
            <a:ahLst/>
            <a:cxnLst/>
            <a:rect r="r" b="b" t="t" l="l"/>
            <a:pathLst>
              <a:path h="7250394" w="11178338">
                <a:moveTo>
                  <a:pt x="0" y="0"/>
                </a:moveTo>
                <a:lnTo>
                  <a:pt x="11178338" y="0"/>
                </a:lnTo>
                <a:lnTo>
                  <a:pt x="11178338" y="7250395"/>
                </a:lnTo>
                <a:lnTo>
                  <a:pt x="0" y="7250395"/>
                </a:lnTo>
                <a:lnTo>
                  <a:pt x="0" y="0"/>
                </a:lnTo>
                <a:close/>
              </a:path>
            </a:pathLst>
          </a:custGeom>
          <a:blipFill>
            <a:blip r:embed="rId4"/>
            <a:stretch>
              <a:fillRect l="0" t="0" r="0" b="0"/>
            </a:stretch>
          </a:blipFill>
        </p:spPr>
      </p:sp>
      <p:sp>
        <p:nvSpPr>
          <p:cNvPr name="TextBox 4" id="4"/>
          <p:cNvSpPr txBox="true"/>
          <p:nvPr/>
        </p:nvSpPr>
        <p:spPr>
          <a:xfrm rot="0">
            <a:off x="4261418" y="428942"/>
            <a:ext cx="9253388" cy="1085215"/>
          </a:xfrm>
          <a:prstGeom prst="rect">
            <a:avLst/>
          </a:prstGeom>
        </p:spPr>
        <p:txBody>
          <a:bodyPr anchor="t" rtlCol="false" tIns="0" lIns="0" bIns="0" rIns="0">
            <a:spAutoFit/>
          </a:bodyPr>
          <a:lstStyle/>
          <a:p>
            <a:pPr>
              <a:lnSpc>
                <a:spcPts val="8959"/>
              </a:lnSpc>
            </a:pPr>
            <a:r>
              <a:rPr lang="en-US" sz="6399">
                <a:solidFill>
                  <a:srgbClr val="000000"/>
                </a:solidFill>
                <a:latin typeface="Garet ExtraBold 2"/>
              </a:rPr>
              <a:t>Top most Databases</a:t>
            </a:r>
          </a:p>
        </p:txBody>
      </p:sp>
      <p:sp>
        <p:nvSpPr>
          <p:cNvPr name="Freeform 5" id="5"/>
          <p:cNvSpPr/>
          <p:nvPr/>
        </p:nvSpPr>
        <p:spPr>
          <a:xfrm flipH="true" flipV="true" rot="-10800000">
            <a:off x="-2085367" y="-3143885"/>
            <a:ext cx="3639026" cy="5143500"/>
          </a:xfrm>
          <a:custGeom>
            <a:avLst/>
            <a:gdLst/>
            <a:ahLst/>
            <a:cxnLst/>
            <a:rect r="r" b="b" t="t" l="l"/>
            <a:pathLst>
              <a:path h="5143500" w="3639026">
                <a:moveTo>
                  <a:pt x="3639027" y="5143500"/>
                </a:moveTo>
                <a:lnTo>
                  <a:pt x="0" y="5143500"/>
                </a:lnTo>
                <a:lnTo>
                  <a:pt x="0" y="0"/>
                </a:lnTo>
                <a:lnTo>
                  <a:pt x="3639027" y="0"/>
                </a:lnTo>
                <a:lnTo>
                  <a:pt x="3639027" y="51435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DAFmcSq0jHo</dc:identifier>
  <dcterms:modified xsi:type="dcterms:W3CDTF">2011-08-01T06:04:30Z</dcterms:modified>
  <cp:revision>1</cp:revision>
  <dc:title>Database</dc:title>
</cp:coreProperties>
</file>